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108"/>
  </p:notesMasterIdLst>
  <p:handoutMasterIdLst>
    <p:handoutMasterId r:id="rId109"/>
  </p:handoutMasterIdLst>
  <p:sldIdLst>
    <p:sldId id="306" r:id="rId2"/>
    <p:sldId id="415" r:id="rId3"/>
    <p:sldId id="307" r:id="rId4"/>
    <p:sldId id="429" r:id="rId5"/>
    <p:sldId id="256" r:id="rId6"/>
    <p:sldId id="309" r:id="rId7"/>
    <p:sldId id="281" r:id="rId8"/>
    <p:sldId id="417" r:id="rId9"/>
    <p:sldId id="416" r:id="rId10"/>
    <p:sldId id="282" r:id="rId11"/>
    <p:sldId id="300" r:id="rId12"/>
    <p:sldId id="283" r:id="rId13"/>
    <p:sldId id="284" r:id="rId14"/>
    <p:sldId id="418" r:id="rId15"/>
    <p:sldId id="419" r:id="rId16"/>
    <p:sldId id="285" r:id="rId17"/>
    <p:sldId id="286" r:id="rId18"/>
    <p:sldId id="287" r:id="rId19"/>
    <p:sldId id="288" r:id="rId20"/>
    <p:sldId id="302" r:id="rId21"/>
    <p:sldId id="289" r:id="rId22"/>
    <p:sldId id="290" r:id="rId23"/>
    <p:sldId id="291" r:id="rId24"/>
    <p:sldId id="292" r:id="rId25"/>
    <p:sldId id="293" r:id="rId26"/>
    <p:sldId id="294" r:id="rId27"/>
    <p:sldId id="295" r:id="rId28"/>
    <p:sldId id="301" r:id="rId29"/>
    <p:sldId id="420" r:id="rId30"/>
    <p:sldId id="303" r:id="rId31"/>
    <p:sldId id="304" r:id="rId32"/>
    <p:sldId id="305" r:id="rId33"/>
    <p:sldId id="421" r:id="rId34"/>
    <p:sldId id="423" r:id="rId35"/>
    <p:sldId id="422" r:id="rId36"/>
    <p:sldId id="424" r:id="rId37"/>
    <p:sldId id="425" r:id="rId38"/>
    <p:sldId id="426" r:id="rId39"/>
    <p:sldId id="427" r:id="rId40"/>
    <p:sldId id="428" r:id="rId41"/>
    <p:sldId id="397" r:id="rId42"/>
    <p:sldId id="398" r:id="rId43"/>
    <p:sldId id="399" r:id="rId44"/>
    <p:sldId id="400" r:id="rId45"/>
    <p:sldId id="401" r:id="rId46"/>
    <p:sldId id="402" r:id="rId47"/>
    <p:sldId id="403" r:id="rId48"/>
    <p:sldId id="404" r:id="rId49"/>
    <p:sldId id="406" r:id="rId50"/>
    <p:sldId id="407" r:id="rId51"/>
    <p:sldId id="408" r:id="rId52"/>
    <p:sldId id="411" r:id="rId53"/>
    <p:sldId id="412" r:id="rId54"/>
    <p:sldId id="310" r:id="rId55"/>
    <p:sldId id="345" r:id="rId56"/>
    <p:sldId id="346" r:id="rId57"/>
    <p:sldId id="347" r:id="rId58"/>
    <p:sldId id="348" r:id="rId59"/>
    <p:sldId id="349" r:id="rId60"/>
    <p:sldId id="350" r:id="rId61"/>
    <p:sldId id="351" r:id="rId62"/>
    <p:sldId id="354" r:id="rId63"/>
    <p:sldId id="355" r:id="rId64"/>
    <p:sldId id="356" r:id="rId65"/>
    <p:sldId id="357" r:id="rId66"/>
    <p:sldId id="358" r:id="rId67"/>
    <p:sldId id="359" r:id="rId68"/>
    <p:sldId id="360" r:id="rId69"/>
    <p:sldId id="361" r:id="rId70"/>
    <p:sldId id="362" r:id="rId71"/>
    <p:sldId id="363" r:id="rId72"/>
    <p:sldId id="364" r:id="rId73"/>
    <p:sldId id="365" r:id="rId74"/>
    <p:sldId id="366" r:id="rId75"/>
    <p:sldId id="367" r:id="rId76"/>
    <p:sldId id="368" r:id="rId77"/>
    <p:sldId id="369" r:id="rId78"/>
    <p:sldId id="370" r:id="rId79"/>
    <p:sldId id="371" r:id="rId80"/>
    <p:sldId id="372" r:id="rId81"/>
    <p:sldId id="373" r:id="rId82"/>
    <p:sldId id="374" r:id="rId83"/>
    <p:sldId id="375" r:id="rId84"/>
    <p:sldId id="376" r:id="rId85"/>
    <p:sldId id="377" r:id="rId86"/>
    <p:sldId id="378" r:id="rId87"/>
    <p:sldId id="379" r:id="rId88"/>
    <p:sldId id="380" r:id="rId89"/>
    <p:sldId id="381" r:id="rId90"/>
    <p:sldId id="382" r:id="rId91"/>
    <p:sldId id="383" r:id="rId92"/>
    <p:sldId id="384" r:id="rId93"/>
    <p:sldId id="385" r:id="rId94"/>
    <p:sldId id="386" r:id="rId95"/>
    <p:sldId id="387" r:id="rId96"/>
    <p:sldId id="388" r:id="rId97"/>
    <p:sldId id="389" r:id="rId98"/>
    <p:sldId id="390" r:id="rId99"/>
    <p:sldId id="391" r:id="rId100"/>
    <p:sldId id="392" r:id="rId101"/>
    <p:sldId id="393" r:id="rId102"/>
    <p:sldId id="394" r:id="rId103"/>
    <p:sldId id="395" r:id="rId104"/>
    <p:sldId id="396" r:id="rId105"/>
    <p:sldId id="413" r:id="rId106"/>
    <p:sldId id="414" r:id="rId107"/>
  </p:sldIdLst>
  <p:sldSz cx="9144000" cy="6858000" type="screen4x3"/>
  <p:notesSz cx="6858000" cy="9144000"/>
  <p:defaultTextStyle>
    <a:defPPr>
      <a:defRPr lang="zh-CN"/>
    </a:defPPr>
    <a:lvl1pPr algn="l" rtl="0" fontAlgn="base">
      <a:spcBef>
        <a:spcPct val="20000"/>
      </a:spcBef>
      <a:spcAft>
        <a:spcPct val="0"/>
      </a:spcAft>
      <a:buClr>
        <a:schemeClr val="folHlink"/>
      </a:buClr>
      <a:buFont typeface="Wingdings" pitchFamily="2" charset="2"/>
      <a:defRPr sz="3200" kern="1200">
        <a:solidFill>
          <a:schemeClr val="tx1"/>
        </a:solidFill>
        <a:latin typeface="隶书" pitchFamily="49" charset="-122"/>
        <a:ea typeface="隶书" pitchFamily="49" charset="-122"/>
        <a:cs typeface="+mn-cs"/>
      </a:defRPr>
    </a:lvl1pPr>
    <a:lvl2pPr marL="457200" algn="l" rtl="0" fontAlgn="base">
      <a:spcBef>
        <a:spcPct val="20000"/>
      </a:spcBef>
      <a:spcAft>
        <a:spcPct val="0"/>
      </a:spcAft>
      <a:buClr>
        <a:schemeClr val="folHlink"/>
      </a:buClr>
      <a:buFont typeface="Wingdings" pitchFamily="2" charset="2"/>
      <a:defRPr sz="3200" kern="1200">
        <a:solidFill>
          <a:schemeClr val="tx1"/>
        </a:solidFill>
        <a:latin typeface="隶书" pitchFamily="49" charset="-122"/>
        <a:ea typeface="隶书" pitchFamily="49" charset="-122"/>
        <a:cs typeface="+mn-cs"/>
      </a:defRPr>
    </a:lvl2pPr>
    <a:lvl3pPr marL="914400" algn="l" rtl="0" fontAlgn="base">
      <a:spcBef>
        <a:spcPct val="20000"/>
      </a:spcBef>
      <a:spcAft>
        <a:spcPct val="0"/>
      </a:spcAft>
      <a:buClr>
        <a:schemeClr val="folHlink"/>
      </a:buClr>
      <a:buFont typeface="Wingdings" pitchFamily="2" charset="2"/>
      <a:defRPr sz="3200" kern="1200">
        <a:solidFill>
          <a:schemeClr val="tx1"/>
        </a:solidFill>
        <a:latin typeface="隶书" pitchFamily="49" charset="-122"/>
        <a:ea typeface="隶书" pitchFamily="49" charset="-122"/>
        <a:cs typeface="+mn-cs"/>
      </a:defRPr>
    </a:lvl3pPr>
    <a:lvl4pPr marL="1371600" algn="l" rtl="0" fontAlgn="base">
      <a:spcBef>
        <a:spcPct val="20000"/>
      </a:spcBef>
      <a:spcAft>
        <a:spcPct val="0"/>
      </a:spcAft>
      <a:buClr>
        <a:schemeClr val="folHlink"/>
      </a:buClr>
      <a:buFont typeface="Wingdings" pitchFamily="2" charset="2"/>
      <a:defRPr sz="3200" kern="1200">
        <a:solidFill>
          <a:schemeClr val="tx1"/>
        </a:solidFill>
        <a:latin typeface="隶书" pitchFamily="49" charset="-122"/>
        <a:ea typeface="隶书" pitchFamily="49" charset="-122"/>
        <a:cs typeface="+mn-cs"/>
      </a:defRPr>
    </a:lvl4pPr>
    <a:lvl5pPr marL="1828800" algn="l" rtl="0" fontAlgn="base">
      <a:spcBef>
        <a:spcPct val="20000"/>
      </a:spcBef>
      <a:spcAft>
        <a:spcPct val="0"/>
      </a:spcAft>
      <a:buClr>
        <a:schemeClr val="folHlink"/>
      </a:buClr>
      <a:buFont typeface="Wingdings" pitchFamily="2" charset="2"/>
      <a:defRPr sz="3200" kern="1200">
        <a:solidFill>
          <a:schemeClr val="tx1"/>
        </a:solidFill>
        <a:latin typeface="隶书" pitchFamily="49" charset="-122"/>
        <a:ea typeface="隶书" pitchFamily="49" charset="-122"/>
        <a:cs typeface="+mn-cs"/>
      </a:defRPr>
    </a:lvl5pPr>
    <a:lvl6pPr marL="2286000" algn="l" defTabSz="914400" rtl="0" eaLnBrk="1" latinLnBrk="0" hangingPunct="1">
      <a:defRPr sz="3200" kern="1200">
        <a:solidFill>
          <a:schemeClr val="tx1"/>
        </a:solidFill>
        <a:latin typeface="隶书" pitchFamily="49" charset="-122"/>
        <a:ea typeface="隶书" pitchFamily="49" charset="-122"/>
        <a:cs typeface="+mn-cs"/>
      </a:defRPr>
    </a:lvl6pPr>
    <a:lvl7pPr marL="2743200" algn="l" defTabSz="914400" rtl="0" eaLnBrk="1" latinLnBrk="0" hangingPunct="1">
      <a:defRPr sz="3200" kern="1200">
        <a:solidFill>
          <a:schemeClr val="tx1"/>
        </a:solidFill>
        <a:latin typeface="隶书" pitchFamily="49" charset="-122"/>
        <a:ea typeface="隶书" pitchFamily="49" charset="-122"/>
        <a:cs typeface="+mn-cs"/>
      </a:defRPr>
    </a:lvl7pPr>
    <a:lvl8pPr marL="3200400" algn="l" defTabSz="914400" rtl="0" eaLnBrk="1" latinLnBrk="0" hangingPunct="1">
      <a:defRPr sz="3200" kern="1200">
        <a:solidFill>
          <a:schemeClr val="tx1"/>
        </a:solidFill>
        <a:latin typeface="隶书" pitchFamily="49" charset="-122"/>
        <a:ea typeface="隶书" pitchFamily="49" charset="-122"/>
        <a:cs typeface="+mn-cs"/>
      </a:defRPr>
    </a:lvl8pPr>
    <a:lvl9pPr marL="3657600" algn="l" defTabSz="914400" rtl="0" eaLnBrk="1" latinLnBrk="0" hangingPunct="1">
      <a:defRPr sz="3200" kern="1200">
        <a:solidFill>
          <a:schemeClr val="tx1"/>
        </a:solidFill>
        <a:latin typeface="隶书" pitchFamily="49" charset="-122"/>
        <a:ea typeface="隶书"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94710" autoAdjust="0"/>
  </p:normalViewPr>
  <p:slideViewPr>
    <p:cSldViewPr>
      <p:cViewPr varScale="1">
        <p:scale>
          <a:sx n="58" d="100"/>
          <a:sy n="58" d="100"/>
        </p:scale>
        <p:origin x="16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7BEB05-C263-4498-85D1-595D6E3CA995}" type="doc">
      <dgm:prSet loTypeId="urn:microsoft.com/office/officeart/2005/8/layout/vList2" loCatId="list" qsTypeId="urn:microsoft.com/office/officeart/2005/8/quickstyle/simple1" qsCatId="simple" csTypeId="urn:microsoft.com/office/officeart/2005/8/colors/accent6_4" csCatId="accent6" phldr="1"/>
      <dgm:spPr/>
      <dgm:t>
        <a:bodyPr/>
        <a:lstStyle/>
        <a:p>
          <a:endParaRPr lang="zh-CN" altLang="en-US"/>
        </a:p>
      </dgm:t>
    </dgm:pt>
    <dgm:pt modelId="{25D34BAD-71B1-4085-9F82-2F86900B78AC}">
      <dgm:prSet custT="1">
        <dgm:style>
          <a:lnRef idx="1">
            <a:schemeClr val="accent4"/>
          </a:lnRef>
          <a:fillRef idx="2">
            <a:schemeClr val="accent4"/>
          </a:fillRef>
          <a:effectRef idx="1">
            <a:schemeClr val="accent4"/>
          </a:effectRef>
          <a:fontRef idx="minor">
            <a:schemeClr val="dk1"/>
          </a:fontRef>
        </dgm:style>
      </dgm:prSet>
      <dgm:spPr/>
      <dgm:t>
        <a:bodyPr/>
        <a:lstStyle/>
        <a:p>
          <a:pPr rtl="0"/>
          <a:r>
            <a:rPr lang="zh-CN" sz="4800" dirty="0"/>
            <a:t>总评：</a:t>
          </a:r>
          <a:endParaRPr lang="en-US" altLang="zh-CN" sz="4800" dirty="0"/>
        </a:p>
        <a:p>
          <a:pPr rtl="0"/>
          <a:r>
            <a:rPr lang="zh-CN" altLang="zh-CN" sz="4800" dirty="0"/>
            <a:t>考试 </a:t>
          </a:r>
          <a:r>
            <a:rPr lang="en-US" altLang="zh-CN" sz="4800" dirty="0"/>
            <a:t>60% + </a:t>
          </a:r>
          <a:r>
            <a:rPr lang="zh-CN" altLang="zh-CN" sz="4800" dirty="0"/>
            <a:t>平时 </a:t>
          </a:r>
          <a:r>
            <a:rPr lang="en-US" altLang="zh-CN" sz="4800" dirty="0"/>
            <a:t>40%</a:t>
          </a:r>
          <a:endParaRPr lang="zh-CN" sz="4800" dirty="0"/>
        </a:p>
      </dgm:t>
    </dgm:pt>
    <dgm:pt modelId="{A2A71B78-3217-48FE-8CE5-40A29083E76D}" type="parTrans" cxnId="{96DCBF2F-3BBE-4E19-B2C2-C49F1F9889BE}">
      <dgm:prSet/>
      <dgm:spPr/>
      <dgm:t>
        <a:bodyPr/>
        <a:lstStyle/>
        <a:p>
          <a:endParaRPr lang="zh-CN" altLang="en-US"/>
        </a:p>
      </dgm:t>
    </dgm:pt>
    <dgm:pt modelId="{DF3EB73A-F482-4569-9305-B0EAC2790649}" type="sibTrans" cxnId="{96DCBF2F-3BBE-4E19-B2C2-C49F1F9889BE}">
      <dgm:prSet/>
      <dgm:spPr/>
      <dgm:t>
        <a:bodyPr/>
        <a:lstStyle/>
        <a:p>
          <a:endParaRPr lang="zh-CN" altLang="en-US"/>
        </a:p>
      </dgm:t>
    </dgm:pt>
    <dgm:pt modelId="{E69254C0-6813-4649-BA7D-0F137F95F835}" type="pres">
      <dgm:prSet presAssocID="{747BEB05-C263-4498-85D1-595D6E3CA995}" presName="linear" presStyleCnt="0">
        <dgm:presLayoutVars>
          <dgm:animLvl val="lvl"/>
          <dgm:resizeHandles val="exact"/>
        </dgm:presLayoutVars>
      </dgm:prSet>
      <dgm:spPr/>
    </dgm:pt>
    <dgm:pt modelId="{9EBEE9F9-1FBB-4AD7-94C4-811DA7CFB689}" type="pres">
      <dgm:prSet presAssocID="{25D34BAD-71B1-4085-9F82-2F86900B78AC}" presName="parentText" presStyleLbl="node1" presStyleIdx="0" presStyleCnt="1" custScaleX="136079" custScaleY="915006" custLinFactNeighborX="-807" custLinFactNeighborY="81483">
        <dgm:presLayoutVars>
          <dgm:chMax val="0"/>
          <dgm:bulletEnabled val="1"/>
        </dgm:presLayoutVars>
      </dgm:prSet>
      <dgm:spPr/>
    </dgm:pt>
  </dgm:ptLst>
  <dgm:cxnLst>
    <dgm:cxn modelId="{96DCBF2F-3BBE-4E19-B2C2-C49F1F9889BE}" srcId="{747BEB05-C263-4498-85D1-595D6E3CA995}" destId="{25D34BAD-71B1-4085-9F82-2F86900B78AC}" srcOrd="0" destOrd="0" parTransId="{A2A71B78-3217-48FE-8CE5-40A29083E76D}" sibTransId="{DF3EB73A-F482-4569-9305-B0EAC2790649}"/>
    <dgm:cxn modelId="{B237E64F-B5CA-4E3F-AC2A-DCDC4BCE48D7}" type="presOf" srcId="{25D34BAD-71B1-4085-9F82-2F86900B78AC}" destId="{9EBEE9F9-1FBB-4AD7-94C4-811DA7CFB689}" srcOrd="0" destOrd="0" presId="urn:microsoft.com/office/officeart/2005/8/layout/vList2"/>
    <dgm:cxn modelId="{EE7145FD-628B-4ADE-A065-ED3E59BB93DD}" type="presOf" srcId="{747BEB05-C263-4498-85D1-595D6E3CA995}" destId="{E69254C0-6813-4649-BA7D-0F137F95F835}" srcOrd="0" destOrd="0" presId="urn:microsoft.com/office/officeart/2005/8/layout/vList2"/>
    <dgm:cxn modelId="{4EF795AB-5524-4D69-8A0A-43D65D9785AC}" type="presParOf" srcId="{E69254C0-6813-4649-BA7D-0F137F95F835}" destId="{9EBEE9F9-1FBB-4AD7-94C4-811DA7CFB68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EE9F9-1FBB-4AD7-94C4-811DA7CFB689}">
      <dsp:nvSpPr>
        <dsp:cNvPr id="0" name=""/>
        <dsp:cNvSpPr/>
      </dsp:nvSpPr>
      <dsp:spPr>
        <a:xfrm>
          <a:off x="0" y="7413"/>
          <a:ext cx="8446839" cy="3790200"/>
        </a:xfrm>
        <a:prstGeom prst="round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dsp:spPr>
      <dsp:style>
        <a:lnRef idx="1">
          <a:schemeClr val="accent4"/>
        </a:lnRef>
        <a:fillRef idx="2">
          <a:schemeClr val="accent4"/>
        </a:fillRef>
        <a:effectRef idx="1">
          <a:schemeClr val="accent4"/>
        </a:effectRef>
        <a:fontRef idx="minor">
          <a:schemeClr val="dk1"/>
        </a:fontRef>
      </dsp:style>
      <dsp:txBody>
        <a:bodyPr spcFirstLastPara="0" vert="horz" wrap="square" lIns="182880" tIns="182880" rIns="182880" bIns="182880" numCol="1" spcCol="1270" anchor="ctr" anchorCtr="0">
          <a:noAutofit/>
        </a:bodyPr>
        <a:lstStyle/>
        <a:p>
          <a:pPr marL="0" lvl="0" indent="0" algn="l" defTabSz="2133600" rtl="0">
            <a:lnSpc>
              <a:spcPct val="90000"/>
            </a:lnSpc>
            <a:spcBef>
              <a:spcPct val="0"/>
            </a:spcBef>
            <a:spcAft>
              <a:spcPct val="35000"/>
            </a:spcAft>
            <a:buNone/>
          </a:pPr>
          <a:r>
            <a:rPr lang="zh-CN" sz="4800" kern="1200" dirty="0"/>
            <a:t>总评：</a:t>
          </a:r>
          <a:endParaRPr lang="en-US" altLang="zh-CN" sz="4800" kern="1200" dirty="0"/>
        </a:p>
        <a:p>
          <a:pPr marL="0" lvl="0" indent="0" algn="l" defTabSz="2133600" rtl="0">
            <a:lnSpc>
              <a:spcPct val="90000"/>
            </a:lnSpc>
            <a:spcBef>
              <a:spcPct val="0"/>
            </a:spcBef>
            <a:spcAft>
              <a:spcPct val="35000"/>
            </a:spcAft>
            <a:buNone/>
          </a:pPr>
          <a:r>
            <a:rPr lang="zh-CN" altLang="zh-CN" sz="4800" kern="1200" dirty="0"/>
            <a:t>考试 </a:t>
          </a:r>
          <a:r>
            <a:rPr lang="en-US" altLang="zh-CN" sz="4800" kern="1200" dirty="0"/>
            <a:t>60% + </a:t>
          </a:r>
          <a:r>
            <a:rPr lang="zh-CN" altLang="zh-CN" sz="4800" kern="1200" dirty="0"/>
            <a:t>平时 </a:t>
          </a:r>
          <a:r>
            <a:rPr lang="en-US" altLang="zh-CN" sz="4800" kern="1200" dirty="0"/>
            <a:t>40%</a:t>
          </a:r>
          <a:endParaRPr lang="zh-CN" sz="4800" kern="1200" dirty="0"/>
        </a:p>
      </dsp:txBody>
      <dsp:txXfrm>
        <a:off x="185022" y="192435"/>
        <a:ext cx="8076795" cy="34201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kumimoji="1" sz="1200">
                <a:latin typeface="Times New Roman" pitchFamily="18" charset="0"/>
                <a:ea typeface="宋体" pitchFamily="2" charset="-122"/>
              </a:defRPr>
            </a:lvl1pPr>
          </a:lstStyle>
          <a:p>
            <a:pPr>
              <a:defRPr/>
            </a:pPr>
            <a:endParaRPr lang="en-US" altLang="zh-CN"/>
          </a:p>
        </p:txBody>
      </p:sp>
      <p:sp>
        <p:nvSpPr>
          <p:cNvPr id="1361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kumimoji="1" sz="1200">
                <a:latin typeface="Times New Roman" pitchFamily="18" charset="0"/>
                <a:ea typeface="宋体" pitchFamily="2" charset="-122"/>
              </a:defRPr>
            </a:lvl1pPr>
          </a:lstStyle>
          <a:p>
            <a:pPr>
              <a:defRPr/>
            </a:pPr>
            <a:endParaRPr lang="en-US" altLang="zh-CN"/>
          </a:p>
        </p:txBody>
      </p:sp>
      <p:sp>
        <p:nvSpPr>
          <p:cNvPr id="1361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kumimoji="1" sz="1200">
                <a:latin typeface="Times New Roman" pitchFamily="18" charset="0"/>
                <a:ea typeface="宋体" pitchFamily="2" charset="-122"/>
              </a:defRPr>
            </a:lvl1pPr>
          </a:lstStyle>
          <a:p>
            <a:pPr>
              <a:defRPr/>
            </a:pPr>
            <a:endParaRPr lang="en-US" altLang="zh-CN"/>
          </a:p>
        </p:txBody>
      </p:sp>
      <p:sp>
        <p:nvSpPr>
          <p:cNvPr id="1361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kumimoji="1" sz="1200">
                <a:latin typeface="Times New Roman" pitchFamily="18" charset="0"/>
                <a:ea typeface="宋体" pitchFamily="2" charset="-122"/>
              </a:defRPr>
            </a:lvl1pPr>
          </a:lstStyle>
          <a:p>
            <a:pPr>
              <a:defRPr/>
            </a:pPr>
            <a:fld id="{C5F50659-A6E8-4D31-8E5C-D0032C5098FD}" type="slidenum">
              <a:rPr lang="en-US" altLang="zh-CN"/>
              <a:pPr>
                <a:defRPr/>
              </a:pPr>
              <a:t>‹#›</a:t>
            </a:fld>
            <a:endParaRPr lang="en-US" altLang="zh-CN"/>
          </a:p>
        </p:txBody>
      </p:sp>
    </p:spTree>
    <p:extLst>
      <p:ext uri="{BB962C8B-B14F-4D97-AF65-F5344CB8AC3E}">
        <p14:creationId xmlns:p14="http://schemas.microsoft.com/office/powerpoint/2010/main" val="1815708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5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kumimoji="1" sz="1200">
                <a:latin typeface="Times New Roman" pitchFamily="18" charset="0"/>
                <a:ea typeface="宋体" pitchFamily="2" charset="-122"/>
              </a:defRPr>
            </a:lvl1pPr>
          </a:lstStyle>
          <a:p>
            <a:pPr>
              <a:defRPr/>
            </a:pPr>
            <a:endParaRPr lang="en-US" altLang="zh-CN"/>
          </a:p>
        </p:txBody>
      </p:sp>
      <p:sp>
        <p:nvSpPr>
          <p:cNvPr id="1495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kumimoji="1" sz="1200">
                <a:latin typeface="Times New Roman" pitchFamily="18" charset="0"/>
                <a:ea typeface="宋体" pitchFamily="2" charset="-122"/>
              </a:defRPr>
            </a:lvl1pPr>
          </a:lstStyle>
          <a:p>
            <a:pPr>
              <a:defRPr/>
            </a:pPr>
            <a:endParaRPr lang="en-US" altLang="zh-CN"/>
          </a:p>
        </p:txBody>
      </p:sp>
      <p:sp>
        <p:nvSpPr>
          <p:cNvPr id="1146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95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kumimoji="1" sz="1200">
                <a:latin typeface="Times New Roman" pitchFamily="18" charset="0"/>
                <a:ea typeface="宋体" pitchFamily="2" charset="-122"/>
              </a:defRPr>
            </a:lvl1pPr>
          </a:lstStyle>
          <a:p>
            <a:pPr>
              <a:defRPr/>
            </a:pPr>
            <a:endParaRPr lang="en-US" altLang="zh-CN"/>
          </a:p>
        </p:txBody>
      </p:sp>
      <p:sp>
        <p:nvSpPr>
          <p:cNvPr id="1495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kumimoji="1" sz="1200">
                <a:latin typeface="Times New Roman" pitchFamily="18" charset="0"/>
                <a:ea typeface="宋体" pitchFamily="2" charset="-122"/>
              </a:defRPr>
            </a:lvl1pPr>
          </a:lstStyle>
          <a:p>
            <a:pPr>
              <a:defRPr/>
            </a:pPr>
            <a:fld id="{41DCAC18-4B6C-4902-9FE8-5C54286E0196}" type="slidenum">
              <a:rPr lang="en-US" altLang="zh-CN"/>
              <a:pPr>
                <a:defRPr/>
              </a:pPr>
              <a:t>‹#›</a:t>
            </a:fld>
            <a:endParaRPr lang="en-US" altLang="zh-CN"/>
          </a:p>
        </p:txBody>
      </p:sp>
    </p:spTree>
    <p:extLst>
      <p:ext uri="{BB962C8B-B14F-4D97-AF65-F5344CB8AC3E}">
        <p14:creationId xmlns:p14="http://schemas.microsoft.com/office/powerpoint/2010/main" val="41540598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CED79441-B1C3-4908-8F2A-EE595A03FF92}" type="slidenum">
              <a:rPr lang="en-US" altLang="zh-CN" sz="1200" smtClean="0">
                <a:latin typeface="Times New Roman" pitchFamily="18" charset="0"/>
                <a:ea typeface="宋体" pitchFamily="2" charset="-122"/>
              </a:rPr>
              <a:pPr eaLnBrk="1" hangingPunct="1"/>
              <a:t>41</a:t>
            </a:fld>
            <a:endParaRPr lang="en-US" altLang="zh-CN" sz="1200">
              <a:latin typeface="Times New Roman" pitchFamily="18" charset="0"/>
              <a:ea typeface="宋体" pitchFamily="2" charset="-122"/>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郑和六下西洋</a:t>
            </a:r>
          </a:p>
        </p:txBody>
      </p:sp>
    </p:spTree>
    <p:extLst>
      <p:ext uri="{BB962C8B-B14F-4D97-AF65-F5344CB8AC3E}">
        <p14:creationId xmlns:p14="http://schemas.microsoft.com/office/powerpoint/2010/main" val="962477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1A4A2D1B-6F7E-4214-9BCF-750B24358ADB}" type="slidenum">
              <a:rPr lang="en-US" altLang="zh-CN" sz="1200" smtClean="0">
                <a:latin typeface="Times New Roman" pitchFamily="18" charset="0"/>
                <a:ea typeface="宋体" pitchFamily="2" charset="-122"/>
              </a:rPr>
              <a:pPr eaLnBrk="1" hangingPunct="1"/>
              <a:t>62</a:t>
            </a:fld>
            <a:endParaRPr lang="en-US" altLang="zh-CN" sz="1200">
              <a:latin typeface="Times New Roman" pitchFamily="18" charset="0"/>
              <a:ea typeface="宋体" pitchFamily="2" charset="-122"/>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26929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2B60B318-8ADB-41DB-BEB1-3D64B170A489}" type="slidenum">
              <a:rPr lang="en-US" altLang="zh-CN" sz="1200" smtClean="0">
                <a:latin typeface="Times New Roman" pitchFamily="18" charset="0"/>
                <a:ea typeface="宋体" pitchFamily="2" charset="-122"/>
              </a:rPr>
              <a:pPr eaLnBrk="1" hangingPunct="1"/>
              <a:t>63</a:t>
            </a:fld>
            <a:endParaRPr lang="en-US" altLang="zh-CN" sz="1200">
              <a:latin typeface="Times New Roman" pitchFamily="18" charset="0"/>
              <a:ea typeface="宋体" pitchFamily="2" charset="-122"/>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972435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164EBE75-BFCC-4A34-9226-DC6FA83B8940}" type="slidenum">
              <a:rPr lang="en-US" altLang="zh-CN" sz="1200" smtClean="0">
                <a:latin typeface="Times New Roman" pitchFamily="18" charset="0"/>
                <a:ea typeface="宋体" pitchFamily="2" charset="-122"/>
              </a:rPr>
              <a:pPr eaLnBrk="1" hangingPunct="1"/>
              <a:t>64</a:t>
            </a:fld>
            <a:endParaRPr lang="en-US" altLang="zh-CN" sz="1200">
              <a:latin typeface="Times New Roman" pitchFamily="18" charset="0"/>
              <a:ea typeface="宋体" pitchFamily="2" charset="-122"/>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083411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96501899-7B23-4FF6-AD00-5DF5AF65C320}" type="slidenum">
              <a:rPr lang="en-US" altLang="zh-CN" sz="1200" smtClean="0">
                <a:latin typeface="Times New Roman" pitchFamily="18" charset="0"/>
                <a:ea typeface="宋体" pitchFamily="2" charset="-122"/>
              </a:rPr>
              <a:pPr eaLnBrk="1" hangingPunct="1"/>
              <a:t>65</a:t>
            </a:fld>
            <a:endParaRPr lang="en-US" altLang="zh-CN" sz="1200">
              <a:latin typeface="Times New Roman" pitchFamily="18" charset="0"/>
              <a:ea typeface="宋体" pitchFamily="2" charset="-122"/>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073660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069DD465-1E05-4D22-9AC8-50A474DA8A86}" type="slidenum">
              <a:rPr lang="en-US" altLang="zh-CN" sz="1200" smtClean="0">
                <a:latin typeface="Times New Roman" pitchFamily="18" charset="0"/>
                <a:ea typeface="宋体" pitchFamily="2" charset="-122"/>
              </a:rPr>
              <a:pPr eaLnBrk="1" hangingPunct="1"/>
              <a:t>66</a:t>
            </a:fld>
            <a:endParaRPr lang="en-US" altLang="zh-CN" sz="1200">
              <a:latin typeface="Times New Roman" pitchFamily="18" charset="0"/>
              <a:ea typeface="宋体" pitchFamily="2" charset="-122"/>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463877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10805D72-3259-4E3B-9576-941854F403AB}" type="slidenum">
              <a:rPr lang="en-US" altLang="zh-CN" sz="1200" smtClean="0">
                <a:latin typeface="Times New Roman" pitchFamily="18" charset="0"/>
                <a:ea typeface="宋体" pitchFamily="2" charset="-122"/>
              </a:rPr>
              <a:pPr eaLnBrk="1" hangingPunct="1"/>
              <a:t>67</a:t>
            </a:fld>
            <a:endParaRPr lang="en-US" altLang="zh-CN" sz="1200">
              <a:latin typeface="Times New Roman" pitchFamily="18" charset="0"/>
              <a:ea typeface="宋体" pitchFamily="2" charset="-122"/>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509860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70225B5E-52F3-4131-86C6-C50EE9C0F8BE}" type="slidenum">
              <a:rPr lang="en-US" altLang="zh-CN" sz="1200" smtClean="0">
                <a:latin typeface="Times New Roman" pitchFamily="18" charset="0"/>
                <a:ea typeface="宋体" pitchFamily="2" charset="-122"/>
              </a:rPr>
              <a:pPr eaLnBrk="1" hangingPunct="1"/>
              <a:t>68</a:t>
            </a:fld>
            <a:endParaRPr lang="en-US" altLang="zh-CN" sz="1200">
              <a:latin typeface="Times New Roman" pitchFamily="18" charset="0"/>
              <a:ea typeface="宋体" pitchFamily="2" charset="-122"/>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057092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74D28214-9F24-41BA-8E52-95488373568B}" type="slidenum">
              <a:rPr lang="en-US" altLang="zh-CN" sz="1200" smtClean="0">
                <a:latin typeface="Times New Roman" pitchFamily="18" charset="0"/>
                <a:ea typeface="宋体" pitchFamily="2" charset="-122"/>
              </a:rPr>
              <a:pPr eaLnBrk="1" hangingPunct="1"/>
              <a:t>69</a:t>
            </a:fld>
            <a:endParaRPr lang="en-US" altLang="zh-CN" sz="1200">
              <a:latin typeface="Times New Roman" pitchFamily="18" charset="0"/>
              <a:ea typeface="宋体" pitchFamily="2" charset="-122"/>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986992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0A6BD724-A0F4-4E0E-B27A-B67710D268D6}" type="slidenum">
              <a:rPr lang="en-US" altLang="zh-CN" sz="1200" smtClean="0">
                <a:latin typeface="Times New Roman" pitchFamily="18" charset="0"/>
                <a:ea typeface="宋体" pitchFamily="2" charset="-122"/>
              </a:rPr>
              <a:pPr eaLnBrk="1" hangingPunct="1"/>
              <a:t>70</a:t>
            </a:fld>
            <a:endParaRPr lang="en-US" altLang="zh-CN" sz="1200">
              <a:latin typeface="Times New Roman" pitchFamily="18" charset="0"/>
              <a:ea typeface="宋体" pitchFamily="2" charset="-122"/>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796559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A5CDEFB6-10BC-4A49-970D-2A4605D1A996}" type="slidenum">
              <a:rPr lang="en-US" altLang="zh-CN" sz="1200" smtClean="0">
                <a:latin typeface="Times New Roman" pitchFamily="18" charset="0"/>
                <a:ea typeface="宋体" pitchFamily="2" charset="-122"/>
              </a:rPr>
              <a:pPr eaLnBrk="1" hangingPunct="1"/>
              <a:t>71</a:t>
            </a:fld>
            <a:endParaRPr lang="en-US" altLang="zh-CN" sz="1200">
              <a:latin typeface="Times New Roman" pitchFamily="18" charset="0"/>
              <a:ea typeface="宋体" pitchFamily="2" charset="-122"/>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从具体而狭窄的问题开始，不去考虑宇宙论的问题；</a:t>
            </a:r>
          </a:p>
        </p:txBody>
      </p:sp>
    </p:spTree>
    <p:extLst>
      <p:ext uri="{BB962C8B-B14F-4D97-AF65-F5344CB8AC3E}">
        <p14:creationId xmlns:p14="http://schemas.microsoft.com/office/powerpoint/2010/main" val="21554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D8967F67-3972-4D59-AFDD-CAC2756ACEF6}" type="slidenum">
              <a:rPr lang="en-US" altLang="zh-CN" sz="1200" smtClean="0">
                <a:latin typeface="Times New Roman" pitchFamily="18" charset="0"/>
                <a:ea typeface="宋体" pitchFamily="2" charset="-122"/>
              </a:rPr>
              <a:pPr eaLnBrk="1" hangingPunct="1"/>
              <a:t>54</a:t>
            </a:fld>
            <a:endParaRPr lang="en-US" altLang="zh-CN" sz="1200">
              <a:latin typeface="Times New Roman" pitchFamily="18" charset="0"/>
              <a:ea typeface="宋体" pitchFamily="2" charset="-122"/>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277940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1B0894D9-22DF-47F4-BBE0-8D93BE6DFDF5}" type="slidenum">
              <a:rPr lang="en-US" altLang="zh-CN" sz="1200" smtClean="0">
                <a:latin typeface="Times New Roman" pitchFamily="18" charset="0"/>
                <a:ea typeface="宋体" pitchFamily="2" charset="-122"/>
              </a:rPr>
              <a:pPr eaLnBrk="1" hangingPunct="1"/>
              <a:t>72</a:t>
            </a:fld>
            <a:endParaRPr lang="en-US" altLang="zh-CN" sz="1200">
              <a:latin typeface="Times New Roman" pitchFamily="18" charset="0"/>
              <a:ea typeface="宋体" pitchFamily="2" charset="-122"/>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800"/>
              <a:t>哥白尼的天文学是根据数学简单性这一先验原理建立起来的，伽利略却用望远镜去加以实际的检验。中世纪经院哲学是理性的；现代科学本质上是经验的。前者崇拜人的理性，在权威规定的界限内活动；后者接受无情的事实，不管它是否合于理性。由观察和实验得来的每个事实及其直接的和不可避免的推论都按照本来面目被人接受，不管人们怎样想把自然界一下子收服在理性的管辖之下。许多孤立的事实的协和是慢慢显露出来的，围绕着每个事实的窄小的知识范围，零散地发生接触，也许就融合成一个更高的、统摄一切地统一体，即使还不是绝对不可能的，也须推迟到遥远的将来。</a:t>
            </a:r>
          </a:p>
        </p:txBody>
      </p:sp>
    </p:spTree>
    <p:extLst>
      <p:ext uri="{BB962C8B-B14F-4D97-AF65-F5344CB8AC3E}">
        <p14:creationId xmlns:p14="http://schemas.microsoft.com/office/powerpoint/2010/main" val="1832572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BDD845E6-08A4-4D60-A0EB-A81C8B7E923A}" type="slidenum">
              <a:rPr lang="en-US" altLang="zh-CN" sz="1200" smtClean="0">
                <a:latin typeface="Times New Roman" pitchFamily="18" charset="0"/>
                <a:ea typeface="宋体" pitchFamily="2" charset="-122"/>
              </a:rPr>
              <a:pPr eaLnBrk="1" hangingPunct="1"/>
              <a:t>73</a:t>
            </a:fld>
            <a:endParaRPr lang="en-US" altLang="zh-CN" sz="1200">
              <a:latin typeface="Times New Roman" pitchFamily="18" charset="0"/>
              <a:ea typeface="宋体" pitchFamily="2" charset="-122"/>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a:t>开普勒只是把用力来代替灵魂这一说法，写在注释中，并没有详细阐释，伽利略则明确地作为一条原理把握了它。</a:t>
            </a:r>
          </a:p>
        </p:txBody>
      </p:sp>
    </p:spTree>
    <p:extLst>
      <p:ext uri="{BB962C8B-B14F-4D97-AF65-F5344CB8AC3E}">
        <p14:creationId xmlns:p14="http://schemas.microsoft.com/office/powerpoint/2010/main" val="1132432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B7EEC7A0-D1C9-4E9A-A2EA-5C616F737C7A}" type="slidenum">
              <a:rPr lang="en-US" altLang="zh-CN" sz="1200" smtClean="0">
                <a:latin typeface="Times New Roman" pitchFamily="18" charset="0"/>
                <a:ea typeface="宋体" pitchFamily="2" charset="-122"/>
              </a:rPr>
              <a:pPr eaLnBrk="1" hangingPunct="1"/>
              <a:t>74</a:t>
            </a:fld>
            <a:endParaRPr lang="en-US" altLang="zh-CN" sz="1200">
              <a:latin typeface="Times New Roman" pitchFamily="18" charset="0"/>
              <a:ea typeface="宋体" pitchFamily="2" charset="-122"/>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015890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D47AAEA7-2C75-468E-9CA9-7C18F9C29E11}" type="slidenum">
              <a:rPr lang="en-US" altLang="zh-CN" sz="1200" smtClean="0">
                <a:latin typeface="Times New Roman" pitchFamily="18" charset="0"/>
                <a:ea typeface="宋体" pitchFamily="2" charset="-122"/>
              </a:rPr>
              <a:pPr eaLnBrk="1" hangingPunct="1"/>
              <a:t>75</a:t>
            </a:fld>
            <a:endParaRPr lang="en-US" altLang="zh-CN" sz="1200">
              <a:latin typeface="Times New Roman" pitchFamily="18" charset="0"/>
              <a:ea typeface="宋体" pitchFamily="2" charset="-122"/>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207563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33A194AB-FAED-4122-83C5-7FCA173EC245}" type="slidenum">
              <a:rPr lang="en-US" altLang="zh-CN" sz="1200" smtClean="0">
                <a:latin typeface="Times New Roman" pitchFamily="18" charset="0"/>
                <a:ea typeface="宋体" pitchFamily="2" charset="-122"/>
              </a:rPr>
              <a:pPr eaLnBrk="1" hangingPunct="1"/>
              <a:t>76</a:t>
            </a:fld>
            <a:endParaRPr lang="en-US" altLang="zh-CN" sz="1200">
              <a:latin typeface="Times New Roman" pitchFamily="18" charset="0"/>
              <a:ea typeface="宋体" pitchFamily="2" charset="-122"/>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487803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E81BE99B-742C-4C81-B2BE-9D5270FBBC29}" type="slidenum">
              <a:rPr lang="en-US" altLang="zh-CN" sz="1200" smtClean="0">
                <a:latin typeface="Times New Roman" pitchFamily="18" charset="0"/>
                <a:ea typeface="宋体" pitchFamily="2" charset="-122"/>
              </a:rPr>
              <a:pPr eaLnBrk="1" hangingPunct="1"/>
              <a:t>77</a:t>
            </a:fld>
            <a:endParaRPr lang="en-US" altLang="zh-CN" sz="1200">
              <a:latin typeface="Times New Roman" pitchFamily="18" charset="0"/>
              <a:ea typeface="宋体" pitchFamily="2" charset="-122"/>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838200" y="41910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600"/>
              <a:t>1</a:t>
            </a:r>
            <a:r>
              <a:rPr lang="zh-CN" altLang="en-US" sz="1600"/>
              <a:t>）希腊与中世纪认为天体具有特殊的和神圣的性质。这种见解部分的被伽利略的望远镜所解除了，但牛顿更进一步加以摧毁。</a:t>
            </a:r>
          </a:p>
          <a:p>
            <a:pPr eaLnBrk="1" hangingPunct="1"/>
            <a:r>
              <a:rPr lang="en-US" altLang="zh-CN" sz="1600"/>
              <a:t>2</a:t>
            </a:r>
            <a:r>
              <a:rPr lang="zh-CN" altLang="en-US" sz="1600"/>
              <a:t>）</a:t>
            </a:r>
            <a:r>
              <a:rPr lang="en-US" altLang="zh-CN" sz="1600"/>
              <a:t>1713</a:t>
            </a:r>
            <a:r>
              <a:rPr lang="zh-CN" altLang="en-US" sz="1600"/>
              <a:t>年为牛顿</a:t>
            </a:r>
            <a:r>
              <a:rPr lang="en-US" altLang="zh-CN" sz="1600"/>
              <a:t>《</a:t>
            </a:r>
            <a:r>
              <a:rPr lang="zh-CN" altLang="en-US" sz="1600"/>
              <a:t>原理</a:t>
            </a:r>
            <a:r>
              <a:rPr lang="en-US" altLang="zh-CN" sz="1600"/>
              <a:t>》</a:t>
            </a:r>
            <a:r>
              <a:rPr lang="zh-CN" altLang="en-US" sz="1600"/>
              <a:t>作序的皇家学会的另一会员科茨，把研究自然哲学的人分成三类：</a:t>
            </a:r>
            <a:r>
              <a:rPr lang="en-US" altLang="zh-CN" sz="1600"/>
              <a:t>1</a:t>
            </a:r>
            <a:r>
              <a:rPr lang="zh-CN" altLang="en-US" sz="1600"/>
              <a:t>是给事物归结出若干种形式和若干种隐秘的特质，并据此认为种种个体现象是以某些未知的方式发生的。比如亚里士多德和经院哲学。</a:t>
            </a:r>
          </a:p>
          <a:p>
            <a:pPr eaLnBrk="1" hangingPunct="1"/>
            <a:r>
              <a:rPr lang="en-US" altLang="zh-CN" sz="1600"/>
              <a:t>2</a:t>
            </a:r>
            <a:r>
              <a:rPr lang="zh-CN" altLang="en-US" sz="1600"/>
              <a:t>认为一切物质都是同质的，并将物体形式的表现变化归因于其组成粒子相互间非常明显而简单的关系。是一种从简单到复杂的途径。但这些不过都是想象。</a:t>
            </a:r>
          </a:p>
          <a:p>
            <a:pPr eaLnBrk="1" hangingPunct="1"/>
            <a:r>
              <a:rPr lang="en-US" altLang="zh-CN" sz="1600"/>
              <a:t>3</a:t>
            </a:r>
            <a:r>
              <a:rPr lang="zh-CN" altLang="en-US" sz="1600"/>
              <a:t>崇尚实验哲学。固然从简单、合理的原理中寻找一切事物的原因，但他们决不把未得到现象证明的东西当作原理。不捏造假说。牛顿即这类人。</a:t>
            </a:r>
          </a:p>
          <a:p>
            <a:pPr eaLnBrk="1" hangingPunct="1"/>
            <a:r>
              <a:rPr lang="en-US" altLang="zh-CN" sz="1600"/>
              <a:t>3</a:t>
            </a:r>
            <a:r>
              <a:rPr lang="zh-CN" altLang="en-US" sz="1600"/>
              <a:t>）牛顿赋予世界画面的惊人的秩序与和谐所给我们的美感上的满足，超过凭借任何天真的常识观点或亚里士多德派范畴的谬误概念，或诗人们的神秘想象所见到的、万花筒式的混乱的世界。</a:t>
            </a:r>
          </a:p>
        </p:txBody>
      </p:sp>
    </p:spTree>
    <p:extLst>
      <p:ext uri="{BB962C8B-B14F-4D97-AF65-F5344CB8AC3E}">
        <p14:creationId xmlns:p14="http://schemas.microsoft.com/office/powerpoint/2010/main" val="1638849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1629A6B2-2D4A-4CEA-9051-72AD15414F8D}" type="slidenum">
              <a:rPr lang="en-US" altLang="zh-CN" sz="1200" smtClean="0">
                <a:latin typeface="Times New Roman" pitchFamily="18" charset="0"/>
                <a:ea typeface="宋体" pitchFamily="2" charset="-122"/>
              </a:rPr>
              <a:pPr eaLnBrk="1" hangingPunct="1"/>
              <a:t>78</a:t>
            </a:fld>
            <a:endParaRPr lang="en-US" altLang="zh-CN" sz="1200">
              <a:latin typeface="Times New Roman" pitchFamily="18" charset="0"/>
              <a:ea typeface="宋体" pitchFamily="2" charset="-122"/>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a:t>牛顿的动力学与天文学的基础，建立在绝对空间与绝对时间上。他说</a:t>
            </a:r>
            <a:r>
              <a:rPr lang="zh-CN" altLang="en-US" sz="1600">
                <a:latin typeface="Arial" charset="0"/>
              </a:rPr>
              <a:t>“</a:t>
            </a:r>
            <a:r>
              <a:rPr lang="zh-CN" altLang="en-US" sz="1600"/>
              <a:t>他不给时间、空间、运动下定义，因为它们是人人都熟悉的</a:t>
            </a:r>
            <a:r>
              <a:rPr lang="zh-CN" altLang="en-US" sz="1600">
                <a:latin typeface="Arial" charset="0"/>
              </a:rPr>
              <a:t>”</a:t>
            </a:r>
            <a:r>
              <a:rPr lang="zh-CN" altLang="en-US" sz="1600"/>
              <a:t>。</a:t>
            </a:r>
          </a:p>
          <a:p>
            <a:pPr eaLnBrk="1" hangingPunct="1"/>
            <a:r>
              <a:rPr lang="zh-CN" altLang="en-US" sz="1600"/>
              <a:t>恩格斯：牛顿从前门把上帝赶出去，从后门不这上帝引进来。</a:t>
            </a:r>
            <a:endParaRPr lang="zh-CN" altLang="en-US"/>
          </a:p>
        </p:txBody>
      </p:sp>
    </p:spTree>
    <p:extLst>
      <p:ext uri="{BB962C8B-B14F-4D97-AF65-F5344CB8AC3E}">
        <p14:creationId xmlns:p14="http://schemas.microsoft.com/office/powerpoint/2010/main" val="4282955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4070C821-FB1D-43BC-A59A-97E4E7DC5DBF}" type="slidenum">
              <a:rPr lang="en-US" altLang="zh-CN" sz="1200" smtClean="0">
                <a:latin typeface="Times New Roman" pitchFamily="18" charset="0"/>
                <a:ea typeface="宋体" pitchFamily="2" charset="-122"/>
              </a:rPr>
              <a:pPr eaLnBrk="1" hangingPunct="1"/>
              <a:t>79</a:t>
            </a:fld>
            <a:endParaRPr lang="en-US" altLang="zh-CN" sz="1200">
              <a:latin typeface="Times New Roman" pitchFamily="18" charset="0"/>
              <a:ea typeface="宋体" pitchFamily="2" charset="-122"/>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692876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EC4C372E-0804-47AC-B939-E4E3294A0688}" type="slidenum">
              <a:rPr lang="en-US" altLang="zh-CN" sz="1200" smtClean="0">
                <a:latin typeface="Times New Roman" pitchFamily="18" charset="0"/>
                <a:ea typeface="宋体" pitchFamily="2" charset="-122"/>
              </a:rPr>
              <a:pPr eaLnBrk="1" hangingPunct="1"/>
              <a:t>80</a:t>
            </a:fld>
            <a:endParaRPr lang="en-US" altLang="zh-CN" sz="1200">
              <a:latin typeface="Times New Roman" pitchFamily="18" charset="0"/>
              <a:ea typeface="宋体" pitchFamily="2" charset="-122"/>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180350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895A5C97-D29C-46A3-8EA0-3E45FE869D20}" type="slidenum">
              <a:rPr lang="en-US" altLang="zh-CN" sz="1200" smtClean="0">
                <a:latin typeface="Times New Roman" pitchFamily="18" charset="0"/>
                <a:ea typeface="宋体" pitchFamily="2" charset="-122"/>
              </a:rPr>
              <a:pPr eaLnBrk="1" hangingPunct="1"/>
              <a:t>81</a:t>
            </a:fld>
            <a:endParaRPr lang="en-US" altLang="zh-CN" sz="1200">
              <a:latin typeface="Times New Roman" pitchFamily="18" charset="0"/>
              <a:ea typeface="宋体" pitchFamily="2" charset="-122"/>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90769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0EF08C17-823D-456A-A0EA-D7592643F982}" type="slidenum">
              <a:rPr lang="en-US" altLang="zh-CN" sz="1200" smtClean="0">
                <a:latin typeface="Times New Roman" pitchFamily="18" charset="0"/>
                <a:ea typeface="宋体" pitchFamily="2" charset="-122"/>
              </a:rPr>
              <a:pPr eaLnBrk="1" hangingPunct="1"/>
              <a:t>55</a:t>
            </a:fld>
            <a:endParaRPr lang="en-US" altLang="zh-CN" sz="1200">
              <a:latin typeface="Times New Roman" pitchFamily="18" charset="0"/>
              <a:ea typeface="宋体" pitchFamily="2" charset="-122"/>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3833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89413E90-6669-4EFA-8150-424D6C250C0C}" type="slidenum">
              <a:rPr lang="en-US" altLang="zh-CN" sz="1200" smtClean="0">
                <a:latin typeface="Times New Roman" pitchFamily="18" charset="0"/>
                <a:ea typeface="宋体" pitchFamily="2" charset="-122"/>
              </a:rPr>
              <a:pPr eaLnBrk="1" hangingPunct="1"/>
              <a:t>82</a:t>
            </a:fld>
            <a:endParaRPr lang="en-US" altLang="zh-CN" sz="1200">
              <a:latin typeface="Times New Roman" pitchFamily="18" charset="0"/>
              <a:ea typeface="宋体" pitchFamily="2" charset="-122"/>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a:t>心物二元论，与人工智能：</a:t>
            </a:r>
          </a:p>
          <a:p>
            <a:pPr eaLnBrk="1" hangingPunct="1"/>
            <a:r>
              <a:rPr lang="zh-CN" altLang="en-US" sz="1600"/>
              <a:t>复杂性意味着一种智能：人工智能意味着我们发现了智能的奥秘，也就是说我们人类也许能够模仿造物主来建立智能。这是智能的唯物主义，神在这里没有了，从简单性到复杂性的道路我们弄清楚了。</a:t>
            </a:r>
            <a:endParaRPr lang="zh-CN" altLang="en-US"/>
          </a:p>
          <a:p>
            <a:pPr eaLnBrk="1" hangingPunct="1"/>
            <a:endParaRPr lang="en-US" altLang="zh-CN"/>
          </a:p>
        </p:txBody>
      </p:sp>
    </p:spTree>
    <p:extLst>
      <p:ext uri="{BB962C8B-B14F-4D97-AF65-F5344CB8AC3E}">
        <p14:creationId xmlns:p14="http://schemas.microsoft.com/office/powerpoint/2010/main" val="3164929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D8C1DD5D-2E8A-42CB-9529-133AD189AFD6}" type="slidenum">
              <a:rPr lang="en-US" altLang="zh-CN" sz="1200" smtClean="0">
                <a:latin typeface="Times New Roman" pitchFamily="18" charset="0"/>
                <a:ea typeface="宋体" pitchFamily="2" charset="-122"/>
              </a:rPr>
              <a:pPr eaLnBrk="1" hangingPunct="1"/>
              <a:t>83</a:t>
            </a:fld>
            <a:endParaRPr lang="en-US" altLang="zh-CN" sz="1200">
              <a:latin typeface="Times New Roman" pitchFamily="18" charset="0"/>
              <a:ea typeface="宋体" pitchFamily="2" charset="-122"/>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195040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A2C58CAF-59C5-463D-A5CB-A538CBD80F21}" type="slidenum">
              <a:rPr lang="en-US" altLang="zh-CN" sz="1200" smtClean="0">
                <a:latin typeface="Times New Roman" pitchFamily="18" charset="0"/>
                <a:ea typeface="宋体" pitchFamily="2" charset="-122"/>
              </a:rPr>
              <a:pPr eaLnBrk="1" hangingPunct="1"/>
              <a:t>84</a:t>
            </a:fld>
            <a:endParaRPr lang="en-US" altLang="zh-CN" sz="1200">
              <a:latin typeface="Times New Roman" pitchFamily="18" charset="0"/>
              <a:ea typeface="宋体" pitchFamily="2" charset="-122"/>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559533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3D6D85FF-E37D-42F8-9152-91F394BEC1E7}" type="slidenum">
              <a:rPr lang="en-US" altLang="zh-CN" sz="1200" smtClean="0">
                <a:latin typeface="Times New Roman" pitchFamily="18" charset="0"/>
                <a:ea typeface="宋体" pitchFamily="2" charset="-122"/>
              </a:rPr>
              <a:pPr eaLnBrk="1" hangingPunct="1"/>
              <a:t>85</a:t>
            </a:fld>
            <a:endParaRPr lang="en-US" altLang="zh-CN" sz="1200">
              <a:latin typeface="Times New Roman" pitchFamily="18" charset="0"/>
              <a:ea typeface="宋体" pitchFamily="2" charset="-122"/>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6038802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212F4774-7969-4991-819E-C849411DA5B3}" type="slidenum">
              <a:rPr lang="en-US" altLang="zh-CN" sz="1200" smtClean="0">
                <a:latin typeface="Times New Roman" pitchFamily="18" charset="0"/>
                <a:ea typeface="宋体" pitchFamily="2" charset="-122"/>
              </a:rPr>
              <a:pPr eaLnBrk="1" hangingPunct="1"/>
              <a:t>86</a:t>
            </a:fld>
            <a:endParaRPr lang="en-US" altLang="zh-CN" sz="1200">
              <a:latin typeface="Times New Roman" pitchFamily="18" charset="0"/>
              <a:ea typeface="宋体" pitchFamily="2" charset="-122"/>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913122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CC3B290E-73FC-4A7D-B965-5C17F418CF04}" type="slidenum">
              <a:rPr lang="en-US" altLang="zh-CN" sz="1200" smtClean="0">
                <a:latin typeface="Times New Roman" pitchFamily="18" charset="0"/>
                <a:ea typeface="宋体" pitchFamily="2" charset="-122"/>
              </a:rPr>
              <a:pPr eaLnBrk="1" hangingPunct="1"/>
              <a:t>87</a:t>
            </a:fld>
            <a:endParaRPr lang="en-US" altLang="zh-CN" sz="1200">
              <a:latin typeface="Times New Roman" pitchFamily="18" charset="0"/>
              <a:ea typeface="宋体" pitchFamily="2" charset="-122"/>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此问题到本世纪才得到解决；</a:t>
            </a:r>
          </a:p>
          <a:p>
            <a:pPr eaLnBrk="1" hangingPunct="1"/>
            <a:endParaRPr lang="en-US" altLang="zh-CN"/>
          </a:p>
        </p:txBody>
      </p:sp>
    </p:spTree>
    <p:extLst>
      <p:ext uri="{BB962C8B-B14F-4D97-AF65-F5344CB8AC3E}">
        <p14:creationId xmlns:p14="http://schemas.microsoft.com/office/powerpoint/2010/main" val="2662340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4491B951-7887-4E13-A565-6D115DA16774}" type="slidenum">
              <a:rPr lang="en-US" altLang="zh-CN" sz="1200" smtClean="0">
                <a:latin typeface="Times New Roman" pitchFamily="18" charset="0"/>
                <a:ea typeface="宋体" pitchFamily="2" charset="-122"/>
              </a:rPr>
              <a:pPr eaLnBrk="1" hangingPunct="1"/>
              <a:t>88</a:t>
            </a:fld>
            <a:endParaRPr lang="en-US" altLang="zh-CN" sz="1200">
              <a:latin typeface="Times New Roman" pitchFamily="18" charset="0"/>
              <a:ea typeface="宋体" pitchFamily="2" charset="-122"/>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赖尔是达尔文的好朋友；</a:t>
            </a:r>
          </a:p>
        </p:txBody>
      </p:sp>
    </p:spTree>
    <p:extLst>
      <p:ext uri="{BB962C8B-B14F-4D97-AF65-F5344CB8AC3E}">
        <p14:creationId xmlns:p14="http://schemas.microsoft.com/office/powerpoint/2010/main" val="1772610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24CBFB47-9F62-4AB8-920F-FEA0EF98BC14}" type="slidenum">
              <a:rPr lang="en-US" altLang="zh-CN" sz="1200" smtClean="0">
                <a:latin typeface="Times New Roman" pitchFamily="18" charset="0"/>
                <a:ea typeface="宋体" pitchFamily="2" charset="-122"/>
              </a:rPr>
              <a:pPr eaLnBrk="1" hangingPunct="1"/>
              <a:t>89</a:t>
            </a:fld>
            <a:endParaRPr lang="en-US" altLang="zh-CN" sz="1200">
              <a:latin typeface="Times New Roman" pitchFamily="18" charset="0"/>
              <a:ea typeface="宋体" pitchFamily="2" charset="-122"/>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523015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90FE8617-1C1B-458F-940E-D334BC572D31}" type="slidenum">
              <a:rPr lang="en-US" altLang="zh-CN" sz="1200" smtClean="0">
                <a:latin typeface="Times New Roman" pitchFamily="18" charset="0"/>
                <a:ea typeface="宋体" pitchFamily="2" charset="-122"/>
              </a:rPr>
              <a:pPr eaLnBrk="1" hangingPunct="1"/>
              <a:t>90</a:t>
            </a:fld>
            <a:endParaRPr lang="en-US" altLang="zh-CN" sz="1200">
              <a:latin typeface="Times New Roman" pitchFamily="18" charset="0"/>
              <a:ea typeface="宋体" pitchFamily="2" charset="-122"/>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261846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FFFA2BE3-DC0D-4AAB-B476-CA48C9BDA7B4}" type="slidenum">
              <a:rPr lang="en-US" altLang="zh-CN" sz="1200" smtClean="0">
                <a:latin typeface="Times New Roman" pitchFamily="18" charset="0"/>
                <a:ea typeface="宋体" pitchFamily="2" charset="-122"/>
              </a:rPr>
              <a:pPr eaLnBrk="1" hangingPunct="1"/>
              <a:t>91</a:t>
            </a:fld>
            <a:endParaRPr lang="en-US" altLang="zh-CN" sz="1200">
              <a:latin typeface="Times New Roman" pitchFamily="18" charset="0"/>
              <a:ea typeface="宋体" pitchFamily="2" charset="-122"/>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816334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B5DA1DDE-CAFF-487B-9080-FFB7DE8D3612}" type="slidenum">
              <a:rPr lang="en-US" altLang="zh-CN" sz="1200" smtClean="0">
                <a:latin typeface="Times New Roman" pitchFamily="18" charset="0"/>
                <a:ea typeface="宋体" pitchFamily="2" charset="-122"/>
              </a:rPr>
              <a:pPr eaLnBrk="1" hangingPunct="1"/>
              <a:t>56</a:t>
            </a:fld>
            <a:endParaRPr lang="en-US" altLang="zh-CN" sz="1200">
              <a:latin typeface="Times New Roman" pitchFamily="18" charset="0"/>
              <a:ea typeface="宋体" pitchFamily="2" charset="-122"/>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758311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C158991A-5FCD-49DD-8693-AEB94E71633E}" type="slidenum">
              <a:rPr lang="en-US" altLang="zh-CN" sz="1200" smtClean="0">
                <a:latin typeface="Times New Roman" pitchFamily="18" charset="0"/>
                <a:ea typeface="宋体" pitchFamily="2" charset="-122"/>
              </a:rPr>
              <a:pPr eaLnBrk="1" hangingPunct="1"/>
              <a:t>92</a:t>
            </a:fld>
            <a:endParaRPr lang="en-US" altLang="zh-CN" sz="1200">
              <a:latin typeface="Times New Roman" pitchFamily="18" charset="0"/>
              <a:ea typeface="宋体" pitchFamily="2" charset="-122"/>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551681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8F25583F-55FF-46A7-9F1F-47AFFBEFA7FD}" type="slidenum">
              <a:rPr lang="en-US" altLang="zh-CN" sz="1200" smtClean="0">
                <a:latin typeface="Times New Roman" pitchFamily="18" charset="0"/>
                <a:ea typeface="宋体" pitchFamily="2" charset="-122"/>
              </a:rPr>
              <a:pPr eaLnBrk="1" hangingPunct="1"/>
              <a:t>93</a:t>
            </a:fld>
            <a:endParaRPr lang="en-US" altLang="zh-CN" sz="1200">
              <a:latin typeface="Times New Roman" pitchFamily="18" charset="0"/>
              <a:ea typeface="宋体" pitchFamily="2" charset="-122"/>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600"/>
              <a:t>《</a:t>
            </a:r>
            <a:r>
              <a:rPr lang="zh-CN" altLang="en-US" sz="1600"/>
              <a:t>自然辩证法</a:t>
            </a:r>
            <a:r>
              <a:rPr lang="en-US" altLang="zh-CN" sz="1600"/>
              <a:t>》1925</a:t>
            </a:r>
            <a:r>
              <a:rPr lang="zh-CN" altLang="en-US" sz="1600"/>
              <a:t>年德文、俄文对照出版于莫斯科。</a:t>
            </a:r>
            <a:r>
              <a:rPr lang="en-US" altLang="zh-CN" sz="1600"/>
              <a:t>1873</a:t>
            </a:r>
            <a:r>
              <a:rPr lang="zh-CN" altLang="en-US" sz="1600"/>
              <a:t>年就有了这一想法。</a:t>
            </a:r>
          </a:p>
          <a:p>
            <a:pPr eaLnBrk="1" hangingPunct="1"/>
            <a:r>
              <a:rPr lang="en-US" altLang="zh-CN" sz="1600"/>
              <a:t>《</a:t>
            </a:r>
            <a:r>
              <a:rPr lang="zh-CN" altLang="en-US" sz="1600"/>
              <a:t>反杜林论</a:t>
            </a:r>
            <a:r>
              <a:rPr lang="en-US" altLang="zh-CN" sz="1600"/>
              <a:t>》1877</a:t>
            </a:r>
            <a:r>
              <a:rPr lang="zh-CN" altLang="en-US" sz="1600"/>
              <a:t>，</a:t>
            </a:r>
            <a:r>
              <a:rPr lang="en-US" altLang="zh-CN" sz="1600"/>
              <a:t>1878</a:t>
            </a:r>
            <a:r>
              <a:rPr lang="zh-CN" altLang="en-US" sz="1600"/>
              <a:t>发表在莱比锡前进报。杜林写了一本</a:t>
            </a:r>
            <a:r>
              <a:rPr lang="en-US" altLang="zh-CN" sz="1600"/>
              <a:t>《</a:t>
            </a:r>
            <a:r>
              <a:rPr lang="zh-CN" altLang="en-US" sz="1600"/>
              <a:t>哲学教程</a:t>
            </a:r>
            <a:r>
              <a:rPr lang="en-US" altLang="zh-CN" sz="1600"/>
              <a:t>》</a:t>
            </a:r>
            <a:r>
              <a:rPr lang="zh-CN" altLang="en-US" sz="1600"/>
              <a:t>，是柏林大学老师。当时德国有一种科学自由的风气，认为无论懂不懂科学都可以写科学文章。恩格斯批其为伪科学。</a:t>
            </a:r>
          </a:p>
          <a:p>
            <a:pPr eaLnBrk="1" hangingPunct="1"/>
            <a:r>
              <a:rPr lang="zh-CN" altLang="en-US" sz="1600"/>
              <a:t>合理成分：费尔巴哈的人本主义，黑格尔的辩证法。用联系发展的观点看世界。打破机械论的荒谬。</a:t>
            </a:r>
          </a:p>
          <a:p>
            <a:pPr eaLnBrk="1" hangingPunct="1"/>
            <a:r>
              <a:rPr lang="zh-CN" altLang="en-US" sz="1600"/>
              <a:t>世纪之交的物理学革命与辩证唯物主义自然观非常吻合。</a:t>
            </a:r>
            <a:endParaRPr lang="zh-CN" altLang="en-US"/>
          </a:p>
          <a:p>
            <a:pPr eaLnBrk="1" hangingPunct="1"/>
            <a:endParaRPr lang="en-US" altLang="zh-CN"/>
          </a:p>
        </p:txBody>
      </p:sp>
    </p:spTree>
    <p:extLst>
      <p:ext uri="{BB962C8B-B14F-4D97-AF65-F5344CB8AC3E}">
        <p14:creationId xmlns:p14="http://schemas.microsoft.com/office/powerpoint/2010/main" val="3018059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B6E1F82B-2F4A-46A4-B147-90FAD72C10E2}" type="slidenum">
              <a:rPr lang="en-US" altLang="zh-CN" sz="1200" smtClean="0">
                <a:latin typeface="Times New Roman" pitchFamily="18" charset="0"/>
                <a:ea typeface="宋体" pitchFamily="2" charset="-122"/>
              </a:rPr>
              <a:pPr eaLnBrk="1" hangingPunct="1"/>
              <a:t>94</a:t>
            </a:fld>
            <a:endParaRPr lang="en-US" altLang="zh-CN" sz="1200">
              <a:latin typeface="Times New Roman" pitchFamily="18" charset="0"/>
              <a:ea typeface="宋体" pitchFamily="2" charset="-122"/>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056467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5212E846-E0B9-4A29-AF63-C57B67AAAECE}" type="slidenum">
              <a:rPr lang="en-US" altLang="zh-CN" sz="1200" smtClean="0">
                <a:latin typeface="Times New Roman" pitchFamily="18" charset="0"/>
                <a:ea typeface="宋体" pitchFamily="2" charset="-122"/>
              </a:rPr>
              <a:pPr eaLnBrk="1" hangingPunct="1"/>
              <a:t>95</a:t>
            </a:fld>
            <a:endParaRPr lang="en-US" altLang="zh-CN" sz="1200">
              <a:latin typeface="Times New Roman" pitchFamily="18" charset="0"/>
              <a:ea typeface="宋体" pitchFamily="2" charset="-122"/>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a:t>贯穿着全部自然辩证法的是恩格斯关于各种不同的物质运动形态（机械运动、物理运动、化学过程、有机生命）的学说；关于这些运动形态的统一和彼此间互相转化的学说，同时也就是关于每一种运动形态在质的方面的特点以及关于没有可能把高级运动形态机械地归结为低级运动形态的学说。</a:t>
            </a:r>
          </a:p>
        </p:txBody>
      </p:sp>
    </p:spTree>
    <p:extLst>
      <p:ext uri="{BB962C8B-B14F-4D97-AF65-F5344CB8AC3E}">
        <p14:creationId xmlns:p14="http://schemas.microsoft.com/office/powerpoint/2010/main" val="13085270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C77C1625-24A9-47C6-BFFD-D568A1983EA3}" type="slidenum">
              <a:rPr lang="en-US" altLang="zh-CN" sz="1200" smtClean="0">
                <a:latin typeface="Times New Roman" pitchFamily="18" charset="0"/>
                <a:ea typeface="宋体" pitchFamily="2" charset="-122"/>
              </a:rPr>
              <a:pPr eaLnBrk="1" hangingPunct="1"/>
              <a:t>96</a:t>
            </a:fld>
            <a:endParaRPr lang="en-US" altLang="zh-CN" sz="1200">
              <a:latin typeface="Times New Roman" pitchFamily="18" charset="0"/>
              <a:ea typeface="宋体" pitchFamily="2" charset="-122"/>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1114634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EE535768-2062-491E-A864-E74CB3097319}" type="slidenum">
              <a:rPr lang="en-US" altLang="zh-CN" sz="1200" smtClean="0">
                <a:latin typeface="Times New Roman" pitchFamily="18" charset="0"/>
                <a:ea typeface="宋体" pitchFamily="2" charset="-122"/>
              </a:rPr>
              <a:pPr eaLnBrk="1" hangingPunct="1"/>
              <a:t>97</a:t>
            </a:fld>
            <a:endParaRPr lang="en-US" altLang="zh-CN" sz="1200">
              <a:latin typeface="Times New Roman" pitchFamily="18" charset="0"/>
              <a:ea typeface="宋体" pitchFamily="2" charset="-122"/>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a:t>
            </a:r>
            <a:r>
              <a:rPr lang="zh-CN" altLang="en-US" sz="1600"/>
              <a:t>在真空放射管附近有感光片，因不知道伦琴射线的性质，因此叫做</a:t>
            </a:r>
            <a:r>
              <a:rPr lang="en-US" altLang="zh-CN" sz="1600"/>
              <a:t>X</a:t>
            </a:r>
            <a:r>
              <a:rPr lang="zh-CN" altLang="en-US" sz="1600"/>
              <a:t>射线；</a:t>
            </a:r>
          </a:p>
          <a:p>
            <a:pPr eaLnBrk="1" hangingPunct="1"/>
            <a:r>
              <a:rPr lang="zh-CN" altLang="en-US" sz="1600"/>
              <a:t>电子发现：形成一门学科，粒子物理学，夸克禁闭，现在无法打开。加速器、对撞机。物质与能量的关系问题，物质消失了，无中生有。</a:t>
            </a:r>
          </a:p>
          <a:p>
            <a:pPr eaLnBrk="1" hangingPunct="1"/>
            <a:r>
              <a:rPr lang="zh-CN" altLang="en-US" sz="1600"/>
              <a:t>电子：意为电荷的最小单位。测量荷质比确定电子性质。开始叫微粒。</a:t>
            </a:r>
            <a:endParaRPr lang="zh-CN" altLang="en-US"/>
          </a:p>
        </p:txBody>
      </p:sp>
    </p:spTree>
    <p:extLst>
      <p:ext uri="{BB962C8B-B14F-4D97-AF65-F5344CB8AC3E}">
        <p14:creationId xmlns:p14="http://schemas.microsoft.com/office/powerpoint/2010/main" val="4211552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FCDE052B-04DA-4E1B-9ADA-673FC2407F0E}" type="slidenum">
              <a:rPr lang="en-US" altLang="zh-CN" sz="1200" smtClean="0">
                <a:latin typeface="Times New Roman" pitchFamily="18" charset="0"/>
                <a:ea typeface="宋体" pitchFamily="2" charset="-122"/>
              </a:rPr>
              <a:pPr eaLnBrk="1" hangingPunct="1"/>
              <a:t>98</a:t>
            </a:fld>
            <a:endParaRPr lang="en-US" altLang="zh-CN" sz="1200">
              <a:latin typeface="Times New Roman" pitchFamily="18" charset="0"/>
              <a:ea typeface="宋体" pitchFamily="2" charset="-122"/>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768370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31F2540B-75A0-4BBB-A609-DA1614737E95}" type="slidenum">
              <a:rPr lang="en-US" altLang="zh-CN" sz="1200" smtClean="0">
                <a:latin typeface="Times New Roman" pitchFamily="18" charset="0"/>
                <a:ea typeface="宋体" pitchFamily="2" charset="-122"/>
              </a:rPr>
              <a:pPr eaLnBrk="1" hangingPunct="1"/>
              <a:t>99</a:t>
            </a:fld>
            <a:endParaRPr lang="en-US" altLang="zh-CN" sz="1200">
              <a:latin typeface="Times New Roman" pitchFamily="18" charset="0"/>
              <a:ea typeface="宋体" pitchFamily="2" charset="-122"/>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458465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91AE09FF-7BB8-47E3-9902-3AE4E5487759}" type="slidenum">
              <a:rPr lang="en-US" altLang="zh-CN" sz="1200" smtClean="0">
                <a:latin typeface="Times New Roman" pitchFamily="18" charset="0"/>
                <a:ea typeface="宋体" pitchFamily="2" charset="-122"/>
              </a:rPr>
              <a:pPr eaLnBrk="1" hangingPunct="1"/>
              <a:t>100</a:t>
            </a:fld>
            <a:endParaRPr lang="en-US" altLang="zh-CN" sz="1200">
              <a:latin typeface="Times New Roman" pitchFamily="18" charset="0"/>
              <a:ea typeface="宋体" pitchFamily="2" charset="-122"/>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7080210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7F860489-8C21-485F-9D58-BCE0F61B9271}" type="slidenum">
              <a:rPr lang="en-US" altLang="zh-CN" sz="1200" smtClean="0">
                <a:latin typeface="Times New Roman" pitchFamily="18" charset="0"/>
                <a:ea typeface="宋体" pitchFamily="2" charset="-122"/>
              </a:rPr>
              <a:pPr eaLnBrk="1" hangingPunct="1"/>
              <a:t>101</a:t>
            </a:fld>
            <a:endParaRPr lang="en-US" altLang="zh-CN" sz="1200">
              <a:latin typeface="Times New Roman" pitchFamily="18" charset="0"/>
              <a:ea typeface="宋体" pitchFamily="2" charset="-122"/>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开尔文勋爵在新世纪贺词，物理学一片晴朗天空，只有两朵小小的乌云：它们是黑体辐射和以太问题没有解决。</a:t>
            </a:r>
          </a:p>
        </p:txBody>
      </p:sp>
    </p:spTree>
    <p:extLst>
      <p:ext uri="{BB962C8B-B14F-4D97-AF65-F5344CB8AC3E}">
        <p14:creationId xmlns:p14="http://schemas.microsoft.com/office/powerpoint/2010/main" val="2504757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B687DEB3-1E2A-4A85-9030-F9722CDC3C6A}" type="slidenum">
              <a:rPr lang="en-US" altLang="zh-CN" sz="1200" smtClean="0">
                <a:latin typeface="Times New Roman" pitchFamily="18" charset="0"/>
                <a:ea typeface="宋体" pitchFamily="2" charset="-122"/>
              </a:rPr>
              <a:pPr eaLnBrk="1" hangingPunct="1"/>
              <a:t>57</a:t>
            </a:fld>
            <a:endParaRPr lang="en-US" altLang="zh-CN" sz="1200">
              <a:latin typeface="Times New Roman" pitchFamily="18" charset="0"/>
              <a:ea typeface="宋体" pitchFamily="2" charset="-122"/>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451103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69175FBD-A7F4-4899-8E17-4D051480F521}" type="slidenum">
              <a:rPr lang="en-US" altLang="zh-CN" sz="1200" smtClean="0">
                <a:latin typeface="Times New Roman" pitchFamily="18" charset="0"/>
                <a:ea typeface="宋体" pitchFamily="2" charset="-122"/>
              </a:rPr>
              <a:pPr eaLnBrk="1" hangingPunct="1"/>
              <a:t>102</a:t>
            </a:fld>
            <a:endParaRPr lang="en-US" altLang="zh-CN" sz="1200">
              <a:latin typeface="Times New Roman" pitchFamily="18" charset="0"/>
              <a:ea typeface="宋体" pitchFamily="2" charset="-122"/>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a:t>金属在光的作用下发射出电子。</a:t>
            </a:r>
            <a:endParaRPr lang="zh-CN" altLang="en-US"/>
          </a:p>
        </p:txBody>
      </p:sp>
    </p:spTree>
    <p:extLst>
      <p:ext uri="{BB962C8B-B14F-4D97-AF65-F5344CB8AC3E}">
        <p14:creationId xmlns:p14="http://schemas.microsoft.com/office/powerpoint/2010/main" val="2958033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80E6AF7D-B793-488F-98B7-DB362913C0DF}" type="slidenum">
              <a:rPr lang="en-US" altLang="zh-CN" sz="1200" smtClean="0">
                <a:latin typeface="Times New Roman" pitchFamily="18" charset="0"/>
                <a:ea typeface="宋体" pitchFamily="2" charset="-122"/>
              </a:rPr>
              <a:pPr eaLnBrk="1" hangingPunct="1"/>
              <a:t>103</a:t>
            </a:fld>
            <a:endParaRPr lang="en-US" altLang="zh-CN" sz="1200">
              <a:latin typeface="Times New Roman" pitchFamily="18" charset="0"/>
              <a:ea typeface="宋体" pitchFamily="2" charset="-122"/>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1600"/>
              <a:t>电子也具有波动性，是一种波。</a:t>
            </a:r>
          </a:p>
          <a:p>
            <a:pPr eaLnBrk="1" hangingPunct="1"/>
            <a:r>
              <a:rPr lang="zh-CN" altLang="en-US" sz="1600"/>
              <a:t>有某种物质波云对应于一个运动电子。</a:t>
            </a:r>
            <a:endParaRPr lang="zh-CN" altLang="en-US"/>
          </a:p>
        </p:txBody>
      </p:sp>
    </p:spTree>
    <p:extLst>
      <p:ext uri="{BB962C8B-B14F-4D97-AF65-F5344CB8AC3E}">
        <p14:creationId xmlns:p14="http://schemas.microsoft.com/office/powerpoint/2010/main" val="677060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5C07A26F-EDEF-4BD3-AF2D-E728E07C0974}" type="slidenum">
              <a:rPr lang="en-US" altLang="zh-CN" sz="1200" smtClean="0">
                <a:latin typeface="Times New Roman" pitchFamily="18" charset="0"/>
                <a:ea typeface="宋体" pitchFamily="2" charset="-122"/>
              </a:rPr>
              <a:pPr eaLnBrk="1" hangingPunct="1"/>
              <a:t>104</a:t>
            </a:fld>
            <a:endParaRPr lang="en-US" altLang="zh-CN" sz="1200">
              <a:latin typeface="Times New Roman" pitchFamily="18" charset="0"/>
              <a:ea typeface="宋体" pitchFamily="2" charset="-122"/>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40850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695941CA-E028-4F76-9B05-237006032297}" type="slidenum">
              <a:rPr lang="en-US" altLang="zh-CN" sz="1200" smtClean="0">
                <a:latin typeface="Times New Roman" pitchFamily="18" charset="0"/>
                <a:ea typeface="宋体" pitchFamily="2" charset="-122"/>
              </a:rPr>
              <a:pPr eaLnBrk="1" hangingPunct="1"/>
              <a:t>58</a:t>
            </a:fld>
            <a:endParaRPr lang="en-US" altLang="zh-CN" sz="1200">
              <a:latin typeface="Times New Roman" pitchFamily="18" charset="0"/>
              <a:ea typeface="宋体" pitchFamily="2" charset="-122"/>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3254531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888C7CDA-3D29-4CCA-A632-BF3AB520521C}" type="slidenum">
              <a:rPr lang="en-US" altLang="zh-CN" sz="1200" smtClean="0">
                <a:latin typeface="Times New Roman" pitchFamily="18" charset="0"/>
                <a:ea typeface="宋体" pitchFamily="2" charset="-122"/>
              </a:rPr>
              <a:pPr eaLnBrk="1" hangingPunct="1"/>
              <a:t>59</a:t>
            </a:fld>
            <a:endParaRPr lang="en-US" altLang="zh-CN" sz="1200">
              <a:latin typeface="Times New Roman" pitchFamily="18" charset="0"/>
              <a:ea typeface="宋体" pitchFamily="2" charset="-122"/>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19781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9C7E44CD-9234-43EB-9B0B-9AC5D85FE5D6}" type="slidenum">
              <a:rPr lang="en-US" altLang="zh-CN" sz="1200" smtClean="0">
                <a:latin typeface="Times New Roman" pitchFamily="18" charset="0"/>
                <a:ea typeface="宋体" pitchFamily="2" charset="-122"/>
              </a:rPr>
              <a:pPr eaLnBrk="1" hangingPunct="1"/>
              <a:t>60</a:t>
            </a:fld>
            <a:endParaRPr lang="en-US" altLang="zh-CN" sz="1200">
              <a:latin typeface="Times New Roman" pitchFamily="18" charset="0"/>
              <a:ea typeface="宋体" pitchFamily="2" charset="-122"/>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1107996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fld id="{742021CE-B7D9-4F40-9C00-187C5DB601EA}" type="slidenum">
              <a:rPr lang="en-US" altLang="zh-CN" sz="1200" smtClean="0">
                <a:latin typeface="Times New Roman" pitchFamily="18" charset="0"/>
                <a:ea typeface="宋体" pitchFamily="2" charset="-122"/>
              </a:rPr>
              <a:pPr eaLnBrk="1" hangingPunct="1"/>
              <a:t>61</a:t>
            </a:fld>
            <a:endParaRPr lang="en-US" altLang="zh-CN" sz="1200">
              <a:latin typeface="Times New Roman" pitchFamily="18" charset="0"/>
              <a:ea typeface="宋体" pitchFamily="2" charset="-122"/>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p>
        </p:txBody>
      </p:sp>
    </p:spTree>
    <p:extLst>
      <p:ext uri="{BB962C8B-B14F-4D97-AF65-F5344CB8AC3E}">
        <p14:creationId xmlns:p14="http://schemas.microsoft.com/office/powerpoint/2010/main" val="2626853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61474" name="Rectangle 2"/>
          <p:cNvSpPr>
            <a:spLocks noGrp="1" noRot="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361475"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4" name="Rectangle 4"/>
          <p:cNvSpPr>
            <a:spLocks noGrp="1" noChangeArrowheads="1"/>
          </p:cNvSpPr>
          <p:nvPr>
            <p:ph type="dt" sz="half" idx="10"/>
          </p:nvPr>
        </p:nvSpPr>
        <p:spPr>
          <a:xfrm>
            <a:off x="301625" y="6245225"/>
            <a:ext cx="2289175" cy="476250"/>
          </a:xfr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289175" cy="476250"/>
          </a:xfrm>
        </p:spPr>
        <p:txBody>
          <a:bodyPr/>
          <a:lstStyle>
            <a:lvl1pPr>
              <a:defRPr/>
            </a:lvl1pPr>
          </a:lstStyle>
          <a:p>
            <a:pPr>
              <a:defRPr/>
            </a:pPr>
            <a:fld id="{CA7863E3-CBD1-426C-AF4E-7270CB703067}" type="slidenum">
              <a:rPr lang="en-US" altLang="zh-CN"/>
              <a:pPr>
                <a:defRPr/>
              </a:pPr>
              <a:t>‹#›</a:t>
            </a:fld>
            <a:endParaRPr lang="en-US" altLang="zh-CN"/>
          </a:p>
        </p:txBody>
      </p:sp>
    </p:spTree>
    <p:extLst>
      <p:ext uri="{BB962C8B-B14F-4D97-AF65-F5344CB8AC3E}">
        <p14:creationId xmlns:p14="http://schemas.microsoft.com/office/powerpoint/2010/main" val="2911464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6AB1AE3-8535-4174-8C5B-D31A55A4E066}" type="slidenum">
              <a:rPr lang="en-US" altLang="zh-CN"/>
              <a:pPr>
                <a:defRPr/>
              </a:pPr>
              <a:t>‹#›</a:t>
            </a:fld>
            <a:endParaRPr lang="en-US" altLang="zh-CN"/>
          </a:p>
        </p:txBody>
      </p:sp>
    </p:spTree>
    <p:extLst>
      <p:ext uri="{BB962C8B-B14F-4D97-AF65-F5344CB8AC3E}">
        <p14:creationId xmlns:p14="http://schemas.microsoft.com/office/powerpoint/2010/main" val="327320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381000"/>
            <a:ext cx="2135187" cy="5641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1625" y="381000"/>
            <a:ext cx="6253163" cy="5641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2FA27BF-F114-4AF4-A4BB-C386DA1E3F69}" type="slidenum">
              <a:rPr lang="en-US" altLang="zh-CN"/>
              <a:pPr>
                <a:defRPr/>
              </a:pPr>
              <a:t>‹#›</a:t>
            </a:fld>
            <a:endParaRPr lang="en-US" altLang="zh-CN"/>
          </a:p>
        </p:txBody>
      </p:sp>
    </p:spTree>
    <p:extLst>
      <p:ext uri="{BB962C8B-B14F-4D97-AF65-F5344CB8AC3E}">
        <p14:creationId xmlns:p14="http://schemas.microsoft.com/office/powerpoint/2010/main" val="1934571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301625" y="1752600"/>
            <a:ext cx="4194175" cy="4270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8200" y="1752600"/>
            <a:ext cx="4194175" cy="4270375"/>
          </a:xfrm>
        </p:spPr>
        <p:txBody>
          <a:bodyPr/>
          <a:lstStyle/>
          <a:p>
            <a:pPr lvl="0"/>
            <a:endParaRPr lang="zh-CN"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D52A4D0-8629-4B32-9D8E-3C18FF349999}" type="slidenum">
              <a:rPr lang="en-US" altLang="zh-CN"/>
              <a:pPr>
                <a:defRPr/>
              </a:pPr>
              <a:t>‹#›</a:t>
            </a:fld>
            <a:endParaRPr lang="en-US" altLang="zh-CN"/>
          </a:p>
        </p:txBody>
      </p:sp>
    </p:spTree>
    <p:extLst>
      <p:ext uri="{BB962C8B-B14F-4D97-AF65-F5344CB8AC3E}">
        <p14:creationId xmlns:p14="http://schemas.microsoft.com/office/powerpoint/2010/main" val="706193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301625" y="1752600"/>
            <a:ext cx="4194175" cy="4270375"/>
          </a:xfrm>
        </p:spPr>
        <p:txBody>
          <a:bodyPr/>
          <a:lstStyle/>
          <a:p>
            <a:pPr lvl="0"/>
            <a:endParaRPr lang="zh-CN" altLang="en-US" noProof="0"/>
          </a:p>
        </p:txBody>
      </p:sp>
      <p:sp>
        <p:nvSpPr>
          <p:cNvPr id="4" name="文本占位符 3"/>
          <p:cNvSpPr>
            <a:spLocks noGrp="1"/>
          </p:cNvSpPr>
          <p:nvPr>
            <p:ph type="body" sz="half" idx="2"/>
          </p:nvPr>
        </p:nvSpPr>
        <p:spPr>
          <a:xfrm>
            <a:off x="4648200" y="1752600"/>
            <a:ext cx="4194175" cy="42703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9809E92-388D-499C-8F7C-22717E384ECF}" type="slidenum">
              <a:rPr lang="en-US" altLang="zh-CN"/>
              <a:pPr>
                <a:defRPr/>
              </a:pPr>
              <a:t>‹#›</a:t>
            </a:fld>
            <a:endParaRPr lang="en-US" altLang="zh-CN"/>
          </a:p>
        </p:txBody>
      </p:sp>
    </p:spTree>
    <p:extLst>
      <p:ext uri="{BB962C8B-B14F-4D97-AF65-F5344CB8AC3E}">
        <p14:creationId xmlns:p14="http://schemas.microsoft.com/office/powerpoint/2010/main" val="383432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D9BC46A-2A2D-4647-B77D-B28D346899ED}" type="slidenum">
              <a:rPr lang="en-US" altLang="zh-CN"/>
              <a:pPr>
                <a:defRPr/>
              </a:pPr>
              <a:t>‹#›</a:t>
            </a:fld>
            <a:endParaRPr lang="en-US" altLang="zh-CN"/>
          </a:p>
        </p:txBody>
      </p:sp>
    </p:spTree>
    <p:extLst>
      <p:ext uri="{BB962C8B-B14F-4D97-AF65-F5344CB8AC3E}">
        <p14:creationId xmlns:p14="http://schemas.microsoft.com/office/powerpoint/2010/main" val="521910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D4DF4EB-CD1E-4E64-B98D-D664362B04BB}" type="slidenum">
              <a:rPr lang="en-US" altLang="zh-CN"/>
              <a:pPr>
                <a:defRPr/>
              </a:pPr>
              <a:t>‹#›</a:t>
            </a:fld>
            <a:endParaRPr lang="en-US" altLang="zh-CN"/>
          </a:p>
        </p:txBody>
      </p:sp>
    </p:spTree>
    <p:extLst>
      <p:ext uri="{BB962C8B-B14F-4D97-AF65-F5344CB8AC3E}">
        <p14:creationId xmlns:p14="http://schemas.microsoft.com/office/powerpoint/2010/main" val="156758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01625" y="1752600"/>
            <a:ext cx="4194175" cy="4270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52600"/>
            <a:ext cx="4194175" cy="4270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4EFB41F-6060-45F7-8CEE-25595E610A31}" type="slidenum">
              <a:rPr lang="en-US" altLang="zh-CN"/>
              <a:pPr>
                <a:defRPr/>
              </a:pPr>
              <a:t>‹#›</a:t>
            </a:fld>
            <a:endParaRPr lang="en-US" altLang="zh-CN"/>
          </a:p>
        </p:txBody>
      </p:sp>
    </p:spTree>
    <p:extLst>
      <p:ext uri="{BB962C8B-B14F-4D97-AF65-F5344CB8AC3E}">
        <p14:creationId xmlns:p14="http://schemas.microsoft.com/office/powerpoint/2010/main" val="1476902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79C0F44B-58E2-421A-80CD-8CB4FB9E8B6F}" type="slidenum">
              <a:rPr lang="en-US" altLang="zh-CN"/>
              <a:pPr>
                <a:defRPr/>
              </a:pPr>
              <a:t>‹#›</a:t>
            </a:fld>
            <a:endParaRPr lang="en-US" altLang="zh-CN"/>
          </a:p>
        </p:txBody>
      </p:sp>
    </p:spTree>
    <p:extLst>
      <p:ext uri="{BB962C8B-B14F-4D97-AF65-F5344CB8AC3E}">
        <p14:creationId xmlns:p14="http://schemas.microsoft.com/office/powerpoint/2010/main" val="4006228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994C206B-67F7-478D-BBE0-D9BCCA74C2A5}" type="slidenum">
              <a:rPr lang="en-US" altLang="zh-CN"/>
              <a:pPr>
                <a:defRPr/>
              </a:pPr>
              <a:t>‹#›</a:t>
            </a:fld>
            <a:endParaRPr lang="en-US" altLang="zh-CN"/>
          </a:p>
        </p:txBody>
      </p:sp>
    </p:spTree>
    <p:extLst>
      <p:ext uri="{BB962C8B-B14F-4D97-AF65-F5344CB8AC3E}">
        <p14:creationId xmlns:p14="http://schemas.microsoft.com/office/powerpoint/2010/main" val="2456520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A22B8CE-6C70-4BAC-A720-CFDC8A02BB69}" type="slidenum">
              <a:rPr lang="en-US" altLang="zh-CN"/>
              <a:pPr>
                <a:defRPr/>
              </a:pPr>
              <a:t>‹#›</a:t>
            </a:fld>
            <a:endParaRPr lang="en-US" altLang="zh-CN"/>
          </a:p>
        </p:txBody>
      </p:sp>
    </p:spTree>
    <p:extLst>
      <p:ext uri="{BB962C8B-B14F-4D97-AF65-F5344CB8AC3E}">
        <p14:creationId xmlns:p14="http://schemas.microsoft.com/office/powerpoint/2010/main" val="1357223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AE6BDE6-A8A4-48E4-8CAB-B66529E8C6CB}" type="slidenum">
              <a:rPr lang="en-US" altLang="zh-CN"/>
              <a:pPr>
                <a:defRPr/>
              </a:pPr>
              <a:t>‹#›</a:t>
            </a:fld>
            <a:endParaRPr lang="en-US" altLang="zh-CN"/>
          </a:p>
        </p:txBody>
      </p:sp>
    </p:spTree>
    <p:extLst>
      <p:ext uri="{BB962C8B-B14F-4D97-AF65-F5344CB8AC3E}">
        <p14:creationId xmlns:p14="http://schemas.microsoft.com/office/powerpoint/2010/main" val="2392336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76F3077-48A7-4505-9DC5-A550B116C39C}" type="slidenum">
              <a:rPr lang="en-US" altLang="zh-CN"/>
              <a:pPr>
                <a:defRPr/>
              </a:pPr>
              <a:t>‹#›</a:t>
            </a:fld>
            <a:endParaRPr lang="en-US" altLang="zh-CN"/>
          </a:p>
        </p:txBody>
      </p:sp>
    </p:spTree>
    <p:extLst>
      <p:ext uri="{BB962C8B-B14F-4D97-AF65-F5344CB8AC3E}">
        <p14:creationId xmlns:p14="http://schemas.microsoft.com/office/powerpoint/2010/main" val="3022807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301625" y="3810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Rot="1" noChangeArrowheads="1"/>
          </p:cNvSpPr>
          <p:nvPr>
            <p:ph type="body" idx="1"/>
          </p:nvPr>
        </p:nvSpPr>
        <p:spPr bwMode="auto">
          <a:xfrm>
            <a:off x="301625" y="1752600"/>
            <a:ext cx="8540750" cy="427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0452" name="Rectangle 4"/>
          <p:cNvSpPr>
            <a:spLocks noGrp="1" noChangeArrowheads="1"/>
          </p:cNvSpPr>
          <p:nvPr>
            <p:ph type="dt" sz="half" idx="2"/>
          </p:nvPr>
        </p:nvSpPr>
        <p:spPr bwMode="auto">
          <a:xfrm>
            <a:off x="301625" y="6172200"/>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a:latin typeface="+mn-lt"/>
                <a:ea typeface="+mn-ea"/>
              </a:defRPr>
            </a:lvl1pPr>
          </a:lstStyle>
          <a:p>
            <a:pPr>
              <a:defRPr/>
            </a:pPr>
            <a:endParaRPr lang="en-US" altLang="zh-CN"/>
          </a:p>
        </p:txBody>
      </p:sp>
      <p:sp>
        <p:nvSpPr>
          <p:cNvPr id="360453" name="Rectangle 5"/>
          <p:cNvSpPr>
            <a:spLocks noGrp="1" noChangeArrowheads="1"/>
          </p:cNvSpPr>
          <p:nvPr>
            <p:ph type="ftr" sz="quarter" idx="3"/>
          </p:nvPr>
        </p:nvSpPr>
        <p:spPr bwMode="auto">
          <a:xfrm>
            <a:off x="3124200" y="61722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buClrTx/>
              <a:buFontTx/>
              <a:buNone/>
              <a:defRPr sz="1400">
                <a:latin typeface="+mn-lt"/>
                <a:ea typeface="+mn-ea"/>
              </a:defRPr>
            </a:lvl1pPr>
          </a:lstStyle>
          <a:p>
            <a:pPr>
              <a:defRPr/>
            </a:pPr>
            <a:endParaRPr lang="en-US" altLang="zh-CN"/>
          </a:p>
        </p:txBody>
      </p:sp>
      <p:sp>
        <p:nvSpPr>
          <p:cNvPr id="360454" name="Rectangle 6"/>
          <p:cNvSpPr>
            <a:spLocks noGrp="1" noChangeArrowheads="1"/>
          </p:cNvSpPr>
          <p:nvPr>
            <p:ph type="sldNum" sz="quarter" idx="4"/>
          </p:nvPr>
        </p:nvSpPr>
        <p:spPr bwMode="auto">
          <a:xfrm>
            <a:off x="6553200" y="6172200"/>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latin typeface="+mn-lt"/>
                <a:ea typeface="+mn-ea"/>
              </a:defRPr>
            </a:lvl1pPr>
          </a:lstStyle>
          <a:p>
            <a:pPr>
              <a:defRPr/>
            </a:pPr>
            <a:fld id="{1905AFD8-54F3-4492-834D-ABB8E35C1249}"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28"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folHlink"/>
        </a:buClr>
        <a:buFont typeface="Wingdings" pitchFamily="2" charset="2"/>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itchFamily="2" charset="2"/>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115000"/>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27.png"/><Relationship Id="rId4" Type="http://schemas.openxmlformats.org/officeDocument/2006/relationships/oleObject" Target="../embeddings/oleObject9.bin"/></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baike.baidu.com/view/8241.htm"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baike.baidu.com/view/467.htm" TargetMode="External"/><Relationship Id="rId2" Type="http://schemas.openxmlformats.org/officeDocument/2006/relationships/hyperlink" Target="http://baike.baidu.com/view/2218.htm" TargetMode="External"/><Relationship Id="rId1" Type="http://schemas.openxmlformats.org/officeDocument/2006/relationships/slideLayout" Target="../slideLayouts/slideLayout2.xml"/><Relationship Id="rId5" Type="http://schemas.openxmlformats.org/officeDocument/2006/relationships/hyperlink" Target="http://baike.baidu.com/view/4162.htm" TargetMode="External"/><Relationship Id="rId4" Type="http://schemas.openxmlformats.org/officeDocument/2006/relationships/hyperlink" Target="http://baike.baidu.com/view/2201.htm"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zh.wikipedia.org/w/index.php?title=%E5%85%AC%E7%90%86&amp;variant=zh-cn" TargetMode="External"/><Relationship Id="rId2" Type="http://schemas.openxmlformats.org/officeDocument/2006/relationships/hyperlink" Target="http://zh.wikipedia.org/w/index.php?title=%E5%85%AC%E7%90%86%E7%B3%BB%E7%BB%9F&amp;variant=zh-cn" TargetMode="Externa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zh.wikipedia.org/w/index.php?title=%E7%9C%9F%E5%91%BD%E9%A2%98&amp;action=edit&amp;redlink=1"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zh.wikipedia.org/w/index.php?title=%E5%85%A8%E7%AD%89&amp;variant=zh-cn" TargetMode="External"/><Relationship Id="rId3" Type="http://schemas.openxmlformats.org/officeDocument/2006/relationships/hyperlink" Target="http://zh.wikipedia.org/w/index.php?title=%E7%BA%BF%E6%AE%B5&amp;variant=zh-cn" TargetMode="External"/><Relationship Id="rId7" Type="http://schemas.openxmlformats.org/officeDocument/2006/relationships/hyperlink" Target="http://zh.wikipedia.org/w/index.php?title=%E7%9B%B4%E8%A7%92&amp;variant=zh-cn" TargetMode="External"/><Relationship Id="rId2" Type="http://schemas.openxmlformats.org/officeDocument/2006/relationships/hyperlink" Target="http://zh.wikipedia.org/w/index.php?title=%E7%82%B9&amp;variant=zh-cn" TargetMode="External"/><Relationship Id="rId1" Type="http://schemas.openxmlformats.org/officeDocument/2006/relationships/slideLayout" Target="../slideLayouts/slideLayout2.xml"/><Relationship Id="rId6" Type="http://schemas.openxmlformats.org/officeDocument/2006/relationships/hyperlink" Target="http://zh.wikipedia.org/w/index.php?title=%E5%9C%86&amp;variant=zh-cn" TargetMode="External"/><Relationship Id="rId11" Type="http://schemas.openxmlformats.org/officeDocument/2006/relationships/hyperlink" Target="http://zh.wikipedia.org/w/index.php?title=%E5%B9%B3%E8%A1%8C%E5%85%AC%E8%A8%AD&amp;variant=zh-cn" TargetMode="External"/><Relationship Id="rId5" Type="http://schemas.openxmlformats.org/officeDocument/2006/relationships/hyperlink" Target="http://zh.wikipedia.org/w/index.php?title=%E5%8D%8A%E5%BE%84&amp;variant=zh-cn" TargetMode="External"/><Relationship Id="rId10" Type="http://schemas.openxmlformats.org/officeDocument/2006/relationships/hyperlink" Target="http://zh.wikipedia.org/w/index.php?title=%E5%B9%B3%E8%A1%8C%E5%85%AC%E7%90%86&amp;variant=zh-cn" TargetMode="External"/><Relationship Id="rId4" Type="http://schemas.openxmlformats.org/officeDocument/2006/relationships/hyperlink" Target="http://zh.wikipedia.org/w/index.php?title=%E5%9C%86%E5%BF%83&amp;variant=zh-cn" TargetMode="External"/><Relationship Id="rId9" Type="http://schemas.openxmlformats.org/officeDocument/2006/relationships/hyperlink" Target="http://zh.wikipedia.org/w/index.php?title=%E5%86%85%E8%A7%92&amp;variant=zh-cn"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oleObject" Target="../embeddings/oleObject2.bin"/></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21.png"/><Relationship Id="rId4" Type="http://schemas.openxmlformats.org/officeDocument/2006/relationships/oleObject" Target="../embeddings/oleObject3.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22.png"/><Relationship Id="rId4" Type="http://schemas.openxmlformats.org/officeDocument/2006/relationships/oleObject" Target="../embeddings/oleObject4.bin"/></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vmlDrawing" Target="../drawings/vmlDrawing5.vml"/><Relationship Id="rId5" Type="http://schemas.openxmlformats.org/officeDocument/2006/relationships/image" Target="../media/image23.png"/><Relationship Id="rId4" Type="http://schemas.openxmlformats.org/officeDocument/2006/relationships/oleObject" Target="../embeddings/oleObject5.bin"/></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24.png"/><Relationship Id="rId4" Type="http://schemas.openxmlformats.org/officeDocument/2006/relationships/oleObject" Target="../embeddings/oleObject6.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vmlDrawing" Target="../drawings/vmlDrawing7.vml"/><Relationship Id="rId5" Type="http://schemas.openxmlformats.org/officeDocument/2006/relationships/image" Target="../media/image25.png"/><Relationship Id="rId4" Type="http://schemas.openxmlformats.org/officeDocument/2006/relationships/oleObject" Target="../embeddings/oleObject7.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vmlDrawing" Target="../drawings/vmlDrawing8.vml"/><Relationship Id="rId5" Type="http://schemas.openxmlformats.org/officeDocument/2006/relationships/image" Target="../media/image26.png"/><Relationship Id="rId4" Type="http://schemas.openxmlformats.org/officeDocument/2006/relationships/oleObject" Target="../embeddings/oleObject8.bin"/></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Rot="1" noChangeArrowheads="1"/>
          </p:cNvSpPr>
          <p:nvPr>
            <p:ph type="title"/>
          </p:nvPr>
        </p:nvSpPr>
        <p:spPr>
          <a:xfrm>
            <a:off x="642938" y="2133600"/>
            <a:ext cx="8245475" cy="2581275"/>
          </a:xfrm>
        </p:spPr>
        <p:txBody>
          <a:bodyPr/>
          <a:lstStyle/>
          <a:p>
            <a:pPr eaLnBrk="1" hangingPunct="1"/>
            <a:r>
              <a:rPr lang="zh-CN" altLang="en-US" sz="9600">
                <a:solidFill>
                  <a:srgbClr val="C00000"/>
                </a:solidFill>
                <a:latin typeface="隶书" pitchFamily="49" charset="-122"/>
                <a:ea typeface="隶书" pitchFamily="49" charset="-122"/>
              </a:rPr>
              <a:t>自然辩证法</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§2.1</a:t>
            </a:r>
            <a:r>
              <a:rPr lang="zh-CN" altLang="en-US">
                <a:latin typeface="隶书" pitchFamily="49" charset="-122"/>
                <a:ea typeface="隶书" pitchFamily="49" charset="-122"/>
              </a:rPr>
              <a:t>背景</a:t>
            </a:r>
          </a:p>
        </p:txBody>
      </p:sp>
      <p:sp>
        <p:nvSpPr>
          <p:cNvPr id="71683" name="Rectangle 3"/>
          <p:cNvSpPr>
            <a:spLocks noGrp="1" noRot="1" noChangeArrowheads="1"/>
          </p:cNvSpPr>
          <p:nvPr>
            <p:ph type="body" idx="1"/>
          </p:nvPr>
        </p:nvSpPr>
        <p:spPr/>
        <p:txBody>
          <a:bodyPr/>
          <a:lstStyle/>
          <a:p>
            <a:pPr eaLnBrk="1" hangingPunct="1"/>
            <a:r>
              <a:rPr lang="en-US" altLang="zh-CN" dirty="0">
                <a:latin typeface="隶书" pitchFamily="49" charset="-122"/>
                <a:ea typeface="隶书" pitchFamily="49" charset="-122"/>
              </a:rPr>
              <a:t>1 </a:t>
            </a:r>
            <a:r>
              <a:rPr lang="zh-CN" altLang="en-US" dirty="0">
                <a:latin typeface="隶书" pitchFamily="49" charset="-122"/>
                <a:ea typeface="隶书" pitchFamily="49" charset="-122"/>
              </a:rPr>
              <a:t>时间：大约公元前</a:t>
            </a:r>
            <a:r>
              <a:rPr lang="en-US" altLang="zh-CN" dirty="0">
                <a:latin typeface="隶书" pitchFamily="49" charset="-122"/>
                <a:ea typeface="隶书" pitchFamily="49" charset="-122"/>
              </a:rPr>
              <a:t>6</a:t>
            </a:r>
            <a:r>
              <a:rPr lang="zh-CN" altLang="en-US" dirty="0">
                <a:latin typeface="隶书" pitchFamily="49" charset="-122"/>
                <a:ea typeface="隶书" pitchFamily="49" charset="-122"/>
              </a:rPr>
              <a:t>世纪</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公元</a:t>
            </a:r>
            <a:r>
              <a:rPr lang="en-US" altLang="zh-CN" dirty="0">
                <a:latin typeface="隶书" pitchFamily="49" charset="-122"/>
                <a:ea typeface="隶书" pitchFamily="49" charset="-122"/>
              </a:rPr>
              <a:t>2</a:t>
            </a:r>
            <a:r>
              <a:rPr lang="zh-CN" altLang="en-US" dirty="0">
                <a:latin typeface="隶书" pitchFamily="49" charset="-122"/>
                <a:ea typeface="隶书" pitchFamily="49" charset="-122"/>
              </a:rPr>
              <a:t>世纪；</a:t>
            </a:r>
          </a:p>
          <a:p>
            <a:pPr eaLnBrk="1" hangingPunct="1"/>
            <a:r>
              <a:rPr lang="en-US" altLang="zh-CN" dirty="0">
                <a:latin typeface="隶书" pitchFamily="49" charset="-122"/>
                <a:ea typeface="隶书" pitchFamily="49" charset="-122"/>
              </a:rPr>
              <a:t>2 </a:t>
            </a:r>
            <a:r>
              <a:rPr lang="zh-CN" altLang="en-US" dirty="0">
                <a:latin typeface="隶书" pitchFamily="49" charset="-122"/>
                <a:ea typeface="隶书" pitchFamily="49" charset="-122"/>
              </a:rPr>
              <a:t>自然条件：多山少田地的希腊半岛，多港口，有利于航海和贸易</a:t>
            </a:r>
            <a:endParaRPr lang="en-US" altLang="zh-CN" dirty="0">
              <a:latin typeface="隶书" pitchFamily="49" charset="-122"/>
              <a:ea typeface="隶书" pitchFamily="49" charset="-122"/>
            </a:endParaRPr>
          </a:p>
          <a:p>
            <a:pPr eaLnBrk="1" hangingPunct="1"/>
            <a:r>
              <a:rPr lang="en-US" altLang="zh-CN" dirty="0">
                <a:latin typeface="隶书" pitchFamily="49" charset="-122"/>
                <a:ea typeface="隶书" pitchFamily="49" charset="-122"/>
              </a:rPr>
              <a:t>3 </a:t>
            </a:r>
            <a:r>
              <a:rPr lang="zh-CN" altLang="en-US" dirty="0">
                <a:latin typeface="隶书" pitchFamily="49" charset="-122"/>
                <a:ea typeface="隶书" pitchFamily="49" charset="-122"/>
              </a:rPr>
              <a:t>政治：城邦民主政治。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2"/>
                                        </p:tgtEl>
                                        <p:attrNameLst>
                                          <p:attrName>style.visibility</p:attrName>
                                        </p:attrNameLst>
                                      </p:cBhvr>
                                      <p:to>
                                        <p:strVal val="visible"/>
                                      </p:to>
                                    </p:set>
                                    <p:anim calcmode="lin" valueType="num">
                                      <p:cBhvr additive="base">
                                        <p:cTn id="7" dur="500" fill="hold"/>
                                        <p:tgtEl>
                                          <p:spTgt spid="71682"/>
                                        </p:tgtEl>
                                        <p:attrNameLst>
                                          <p:attrName>ppt_x</p:attrName>
                                        </p:attrNameLst>
                                      </p:cBhvr>
                                      <p:tavLst>
                                        <p:tav tm="0">
                                          <p:val>
                                            <p:strVal val="0-#ppt_w/2"/>
                                          </p:val>
                                        </p:tav>
                                        <p:tav tm="100000">
                                          <p:val>
                                            <p:strVal val="#ppt_x"/>
                                          </p:val>
                                        </p:tav>
                                      </p:tavLst>
                                    </p:anim>
                                    <p:anim calcmode="lin" valueType="num">
                                      <p:cBhvr additive="base">
                                        <p:cTn id="8" dur="500" fill="hold"/>
                                        <p:tgtEl>
                                          <p:spTgt spid="716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5" fill="hold" grpId="0" nodeType="clickEffect">
                                  <p:stCondLst>
                                    <p:cond delay="0"/>
                                  </p:stCondLst>
                                  <p:childTnLst>
                                    <p:set>
                                      <p:cBhvr>
                                        <p:cTn id="12" dur="1" fill="hold">
                                          <p:stCondLst>
                                            <p:cond delay="0"/>
                                          </p:stCondLst>
                                        </p:cTn>
                                        <p:tgtEl>
                                          <p:spTgt spid="71683">
                                            <p:txEl>
                                              <p:pRg st="0" end="0"/>
                                            </p:txEl>
                                          </p:spTgt>
                                        </p:tgtEl>
                                        <p:attrNameLst>
                                          <p:attrName>style.visibility</p:attrName>
                                        </p:attrNameLst>
                                      </p:cBhvr>
                                      <p:to>
                                        <p:strVal val="visible"/>
                                      </p:to>
                                    </p:set>
                                    <p:animEffect transition="in" filter="checkerboard(down)">
                                      <p:cBhvr>
                                        <p:cTn id="13" dur="500"/>
                                        <p:tgtEl>
                                          <p:spTgt spid="7168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5" fill="hold" grpId="0" nodeType="clickEffect">
                                  <p:stCondLst>
                                    <p:cond delay="0"/>
                                  </p:stCondLst>
                                  <p:childTnLst>
                                    <p:set>
                                      <p:cBhvr>
                                        <p:cTn id="17" dur="1" fill="hold">
                                          <p:stCondLst>
                                            <p:cond delay="0"/>
                                          </p:stCondLst>
                                        </p:cTn>
                                        <p:tgtEl>
                                          <p:spTgt spid="71683">
                                            <p:txEl>
                                              <p:pRg st="1" end="1"/>
                                            </p:txEl>
                                          </p:spTgt>
                                        </p:tgtEl>
                                        <p:attrNameLst>
                                          <p:attrName>style.visibility</p:attrName>
                                        </p:attrNameLst>
                                      </p:cBhvr>
                                      <p:to>
                                        <p:strVal val="visible"/>
                                      </p:to>
                                    </p:set>
                                    <p:animEffect transition="in" filter="checkerboard(down)">
                                      <p:cBhvr>
                                        <p:cTn id="18" dur="500"/>
                                        <p:tgtEl>
                                          <p:spTgt spid="7168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5" fill="hold" grpId="0" nodeType="clickEffect">
                                  <p:stCondLst>
                                    <p:cond delay="0"/>
                                  </p:stCondLst>
                                  <p:childTnLst>
                                    <p:set>
                                      <p:cBhvr>
                                        <p:cTn id="22" dur="1" fill="hold">
                                          <p:stCondLst>
                                            <p:cond delay="0"/>
                                          </p:stCondLst>
                                        </p:cTn>
                                        <p:tgtEl>
                                          <p:spTgt spid="71683">
                                            <p:txEl>
                                              <p:pRg st="2" end="2"/>
                                            </p:txEl>
                                          </p:spTgt>
                                        </p:tgtEl>
                                        <p:attrNameLst>
                                          <p:attrName>style.visibility</p:attrName>
                                        </p:attrNameLst>
                                      </p:cBhvr>
                                      <p:to>
                                        <p:strVal val="visible"/>
                                      </p:to>
                                    </p:set>
                                    <p:animEffect transition="in" filter="checkerboard(down)">
                                      <p:cBhvr>
                                        <p:cTn id="23" dur="500"/>
                                        <p:tgtEl>
                                          <p:spTgt spid="716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utoUpdateAnimBg="0"/>
      <p:bldP spid="71683" grpId="0" build="p" bldLvl="5"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rrowheads="1"/>
          </p:cNvSpPr>
          <p:nvPr>
            <p:ph type="title"/>
          </p:nvPr>
        </p:nvSpPr>
        <p:spPr/>
        <p:txBody>
          <a:bodyPr/>
          <a:lstStyle/>
          <a:p>
            <a:pPr eaLnBrk="1" hangingPunct="1"/>
            <a:endParaRPr lang="zh-CN" altLang="zh-CN">
              <a:latin typeface="隶书" pitchFamily="49" charset="-122"/>
              <a:ea typeface="隶书" pitchFamily="49" charset="-122"/>
            </a:endParaRPr>
          </a:p>
        </p:txBody>
      </p:sp>
      <p:sp>
        <p:nvSpPr>
          <p:cNvPr id="107523" name="Rectangle 3"/>
          <p:cNvSpPr>
            <a:spLocks noGrp="1" noRot="1" noChangeArrowheads="1"/>
          </p:cNvSpPr>
          <p:nvPr>
            <p:ph type="body" sz="half" idx="1"/>
          </p:nvPr>
        </p:nvSpPr>
        <p:spPr>
          <a:xfrm>
            <a:off x="301625" y="1752600"/>
            <a:ext cx="4186238" cy="4270375"/>
          </a:xfrm>
        </p:spPr>
        <p:txBody>
          <a:bodyPr/>
          <a:lstStyle/>
          <a:p>
            <a:pPr eaLnBrk="1" hangingPunct="1"/>
            <a:r>
              <a:rPr lang="zh-CN" altLang="en-US" sz="2800">
                <a:latin typeface="隶书" pitchFamily="49" charset="-122"/>
                <a:ea typeface="隶书" pitchFamily="49" charset="-122"/>
              </a:rPr>
              <a:t>伦琴夫人手的</a:t>
            </a:r>
            <a:r>
              <a:rPr lang="en-US" altLang="zh-CN" sz="2800">
                <a:latin typeface="隶书" pitchFamily="49" charset="-122"/>
                <a:ea typeface="隶书" pitchFamily="49" charset="-122"/>
              </a:rPr>
              <a:t>X</a:t>
            </a:r>
            <a:r>
              <a:rPr lang="zh-CN" altLang="en-US" sz="2800">
                <a:latin typeface="隶书" pitchFamily="49" charset="-122"/>
                <a:ea typeface="隶书" pitchFamily="49" charset="-122"/>
              </a:rPr>
              <a:t>射线照片，摄于</a:t>
            </a:r>
            <a:r>
              <a:rPr lang="en-US" altLang="zh-CN" sz="2800">
                <a:latin typeface="隶书" pitchFamily="49" charset="-122"/>
                <a:ea typeface="隶书" pitchFamily="49" charset="-122"/>
              </a:rPr>
              <a:t>1895</a:t>
            </a:r>
            <a:r>
              <a:rPr lang="zh-CN" altLang="en-US" sz="2800">
                <a:latin typeface="隶书" pitchFamily="49" charset="-122"/>
                <a:ea typeface="隶书" pitchFamily="49" charset="-122"/>
              </a:rPr>
              <a:t>年</a:t>
            </a:r>
            <a:r>
              <a:rPr lang="en-US" altLang="zh-CN" sz="2800">
                <a:latin typeface="隶书" pitchFamily="49" charset="-122"/>
                <a:ea typeface="隶书" pitchFamily="49" charset="-122"/>
              </a:rPr>
              <a:t>12</a:t>
            </a:r>
            <a:r>
              <a:rPr lang="zh-CN" altLang="en-US" sz="2800">
                <a:latin typeface="隶书" pitchFamily="49" charset="-122"/>
                <a:ea typeface="隶书" pitchFamily="49" charset="-122"/>
              </a:rPr>
              <a:t>月</a:t>
            </a:r>
            <a:r>
              <a:rPr lang="en-US" altLang="zh-CN" sz="2800">
                <a:latin typeface="隶书" pitchFamily="49" charset="-122"/>
                <a:ea typeface="隶书" pitchFamily="49" charset="-122"/>
              </a:rPr>
              <a:t>22</a:t>
            </a:r>
            <a:r>
              <a:rPr lang="zh-CN" altLang="en-US" sz="2800">
                <a:latin typeface="隶书" pitchFamily="49" charset="-122"/>
                <a:ea typeface="隶书" pitchFamily="49" charset="-122"/>
              </a:rPr>
              <a:t>日</a:t>
            </a:r>
          </a:p>
        </p:txBody>
      </p:sp>
      <p:graphicFrame>
        <p:nvGraphicFramePr>
          <p:cNvPr id="107524" name="Object 4"/>
          <p:cNvGraphicFramePr>
            <a:graphicFrameLocks noGrp="1" noChangeAspect="1"/>
          </p:cNvGraphicFramePr>
          <p:nvPr>
            <p:ph type="clipArt" sz="half" idx="2"/>
          </p:nvPr>
        </p:nvGraphicFramePr>
        <p:xfrm>
          <a:off x="5322888" y="1752600"/>
          <a:ext cx="2849562" cy="4270375"/>
        </p:xfrm>
        <a:graphic>
          <a:graphicData uri="http://schemas.openxmlformats.org/presentationml/2006/ole">
            <mc:AlternateContent xmlns:mc="http://schemas.openxmlformats.org/markup-compatibility/2006">
              <mc:Choice xmlns:v="urn:schemas-microsoft-com:vml" Requires="v">
                <p:oleObj spid="_x0000_s107538" name="剪辑" r:id="rId4" imgW="1800000" imgH="2857143" progId="">
                  <p:embed/>
                </p:oleObj>
              </mc:Choice>
              <mc:Fallback>
                <p:oleObj name="剪辑" r:id="rId4" imgW="1800000" imgH="2857143" progId="">
                  <p:embed/>
                  <p:pic>
                    <p:nvPicPr>
                      <p:cNvPr id="0" name="Picture 1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2888" y="1752600"/>
                        <a:ext cx="2849562" cy="427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二 物理学革命</a:t>
            </a:r>
          </a:p>
        </p:txBody>
      </p:sp>
      <p:sp>
        <p:nvSpPr>
          <p:cNvPr id="108547"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相对论的提出</a:t>
            </a:r>
          </a:p>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）以太检验：麦克尔逊</a:t>
            </a:r>
            <a:r>
              <a:rPr lang="en-US" altLang="zh-CN">
                <a:latin typeface="隶书" pitchFamily="49" charset="-122"/>
                <a:ea typeface="隶书" pitchFamily="49" charset="-122"/>
              </a:rPr>
              <a:t>-</a:t>
            </a:r>
            <a:r>
              <a:rPr lang="zh-CN" altLang="en-US">
                <a:latin typeface="隶书" pitchFamily="49" charset="-122"/>
                <a:ea typeface="隶书" pitchFamily="49" charset="-122"/>
              </a:rPr>
              <a:t>莫雷实验</a:t>
            </a:r>
          </a:p>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）相对论的提出：</a:t>
            </a:r>
            <a:r>
              <a:rPr lang="en-US" altLang="zh-CN">
                <a:latin typeface="隶书" pitchFamily="49" charset="-122"/>
                <a:ea typeface="隶书" pitchFamily="49" charset="-122"/>
              </a:rPr>
              <a:t>1905</a:t>
            </a:r>
            <a:r>
              <a:rPr lang="zh-CN" altLang="en-US">
                <a:latin typeface="隶书" pitchFamily="49" charset="-122"/>
                <a:ea typeface="隶书" pitchFamily="49" charset="-122"/>
              </a:rPr>
              <a:t>年狭义相对论，该理论表明绝对空间与绝对时间的概念是想象中的虚构，不是直接由物理学的观察和实验得来的。牛顿的时空观是一种经验感觉。相对论中的质能方程表明以光速运动，质量与能量等效。</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 </a:t>
            </a:r>
            <a:r>
              <a:rPr lang="zh-CN" altLang="en-US">
                <a:latin typeface="隶书" pitchFamily="49" charset="-122"/>
                <a:ea typeface="隶书" pitchFamily="49" charset="-122"/>
              </a:rPr>
              <a:t>量子论和量子力学建立：</a:t>
            </a:r>
          </a:p>
        </p:txBody>
      </p:sp>
      <p:sp>
        <p:nvSpPr>
          <p:cNvPr id="109571"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黑体辐射</a:t>
            </a:r>
            <a:r>
              <a:rPr lang="zh-CN" altLang="en-US" dirty="0">
                <a:latin typeface="隶书" pitchFamily="49" charset="-122"/>
                <a:ea typeface="隶书" pitchFamily="49" charset="-122"/>
              </a:rPr>
              <a:t>的紫外灾难；</a:t>
            </a:r>
          </a:p>
          <a:p>
            <a:pPr eaLnBrk="1" hangingPunct="1"/>
            <a:r>
              <a:rPr lang="en-US" altLang="zh-CN" dirty="0">
                <a:latin typeface="隶书" pitchFamily="49" charset="-122"/>
                <a:ea typeface="隶书" pitchFamily="49" charset="-122"/>
              </a:rPr>
              <a:t>1900</a:t>
            </a:r>
            <a:r>
              <a:rPr lang="zh-CN" altLang="en-US" dirty="0">
                <a:latin typeface="隶书" pitchFamily="49" charset="-122"/>
                <a:ea typeface="隶书" pitchFamily="49" charset="-122"/>
              </a:rPr>
              <a:t>年普朗克提出能量子假说：能量只能以分立的能量子发射或吸收。</a:t>
            </a:r>
          </a:p>
          <a:p>
            <a:pPr eaLnBrk="1" hangingPunct="1"/>
            <a:r>
              <a:rPr lang="en-US" altLang="zh-CN" dirty="0">
                <a:latin typeface="隶书" pitchFamily="49" charset="-122"/>
                <a:ea typeface="隶书" pitchFamily="49" charset="-122"/>
              </a:rPr>
              <a:t>1905</a:t>
            </a:r>
            <a:r>
              <a:rPr lang="zh-CN" altLang="en-US" dirty="0">
                <a:latin typeface="隶书" pitchFamily="49" charset="-122"/>
                <a:ea typeface="隶书" pitchFamily="49" charset="-122"/>
              </a:rPr>
              <a:t>年爱因斯坦提出光量子假说及理论；</a:t>
            </a:r>
          </a:p>
          <a:p>
            <a:pPr eaLnBrk="1" hangingPunct="1"/>
            <a:r>
              <a:rPr lang="en-US" altLang="zh-CN" dirty="0">
                <a:latin typeface="隶书" pitchFamily="49" charset="-122"/>
                <a:ea typeface="隶书" pitchFamily="49" charset="-122"/>
              </a:rPr>
              <a:t>20</a:t>
            </a:r>
            <a:r>
              <a:rPr lang="zh-CN" altLang="en-US" dirty="0">
                <a:latin typeface="隶书" pitchFamily="49" charset="-122"/>
                <a:ea typeface="隶书" pitchFamily="49" charset="-122"/>
              </a:rPr>
              <a:t>世纪初，卢瑟福提出原子的有核模型</a:t>
            </a:r>
            <a:r>
              <a:rPr lang="en-US" altLang="zh-CN" dirty="0">
                <a:ea typeface="隶书" pitchFamily="49" charset="-122"/>
              </a:rPr>
              <a:t>——</a:t>
            </a:r>
            <a:r>
              <a:rPr lang="zh-CN" altLang="en-US" dirty="0">
                <a:latin typeface="隶书" pitchFamily="49" charset="-122"/>
                <a:ea typeface="隶书" pitchFamily="49" charset="-122"/>
              </a:rPr>
              <a:t>太阳系模型；</a:t>
            </a:r>
          </a:p>
          <a:p>
            <a:pPr eaLnBrk="1" hangingPunct="1"/>
            <a:r>
              <a:rPr lang="en-US" altLang="zh-CN" dirty="0">
                <a:latin typeface="隶书" pitchFamily="49" charset="-122"/>
                <a:ea typeface="隶书" pitchFamily="49" charset="-122"/>
              </a:rPr>
              <a:t>1913</a:t>
            </a:r>
            <a:r>
              <a:rPr lang="zh-CN" altLang="en-US" dirty="0">
                <a:latin typeface="隶书" pitchFamily="49" charset="-122"/>
                <a:ea typeface="隶书" pitchFamily="49" charset="-122"/>
              </a:rPr>
              <a:t>年，波尔量子论原子模型；</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rrowheads="1"/>
          </p:cNvSpPr>
          <p:nvPr>
            <p:ph type="title"/>
          </p:nvPr>
        </p:nvSpPr>
        <p:spPr/>
        <p:txBody>
          <a:bodyPr/>
          <a:lstStyle/>
          <a:p>
            <a:pPr eaLnBrk="1" hangingPunct="1"/>
            <a:endParaRPr lang="zh-CN" altLang="zh-CN">
              <a:latin typeface="隶书" pitchFamily="49" charset="-122"/>
              <a:ea typeface="隶书" pitchFamily="49" charset="-122"/>
            </a:endParaRPr>
          </a:p>
        </p:txBody>
      </p:sp>
      <p:sp>
        <p:nvSpPr>
          <p:cNvPr id="110595"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1923</a:t>
            </a:r>
            <a:r>
              <a:rPr lang="zh-CN" altLang="en-US">
                <a:latin typeface="隶书" pitchFamily="49" charset="-122"/>
                <a:ea typeface="隶书" pitchFamily="49" charset="-122"/>
              </a:rPr>
              <a:t>年，德布洛意提出物质波假说；</a:t>
            </a:r>
          </a:p>
          <a:p>
            <a:pPr eaLnBrk="1" hangingPunct="1"/>
            <a:r>
              <a:rPr lang="en-US" altLang="zh-CN">
                <a:latin typeface="隶书" pitchFamily="49" charset="-122"/>
                <a:ea typeface="隶书" pitchFamily="49" charset="-122"/>
              </a:rPr>
              <a:t>1925-1926</a:t>
            </a:r>
            <a:r>
              <a:rPr lang="zh-CN" altLang="en-US">
                <a:latin typeface="隶书" pitchFamily="49" charset="-122"/>
                <a:ea typeface="隶书" pitchFamily="49" charset="-122"/>
              </a:rPr>
              <a:t>，薛定谔提出波动力学，海森堡提出矩阵力学。</a:t>
            </a:r>
          </a:p>
          <a:p>
            <a:pPr eaLnBrk="1" hangingPunct="1"/>
            <a:r>
              <a:rPr lang="en-US" altLang="zh-CN">
                <a:latin typeface="隶书" pitchFamily="49" charset="-122"/>
                <a:ea typeface="隶书" pitchFamily="49" charset="-122"/>
              </a:rPr>
              <a:t>1927</a:t>
            </a:r>
            <a:r>
              <a:rPr lang="zh-CN" altLang="en-US">
                <a:latin typeface="隶书" pitchFamily="49" charset="-122"/>
                <a:ea typeface="隶书" pitchFamily="49" charset="-122"/>
              </a:rPr>
              <a:t>年证明二者等价。</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rrowheads="1"/>
          </p:cNvSpPr>
          <p:nvPr>
            <p:ph type="title"/>
          </p:nvPr>
        </p:nvSpPr>
        <p:spPr/>
        <p:txBody>
          <a:bodyPr/>
          <a:lstStyle/>
          <a:p>
            <a:pPr eaLnBrk="1" hangingPunct="1"/>
            <a:endParaRPr lang="zh-CN" altLang="zh-CN">
              <a:latin typeface="隶书" pitchFamily="49" charset="-122"/>
              <a:ea typeface="隶书" pitchFamily="49" charset="-122"/>
            </a:endParaRPr>
          </a:p>
        </p:txBody>
      </p:sp>
      <p:sp>
        <p:nvSpPr>
          <p:cNvPr id="111619"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测不准原理：不能同时以任意高的准确度测定电子的位置和速度。</a:t>
            </a:r>
          </a:p>
          <a:p>
            <a:pPr eaLnBrk="1" hangingPunct="1"/>
            <a:r>
              <a:rPr lang="zh-CN" altLang="en-US">
                <a:latin typeface="隶书" pitchFamily="49" charset="-122"/>
                <a:ea typeface="隶书" pitchFamily="49" charset="-122"/>
              </a:rPr>
              <a:t>玻尔的互补概念：电子的粒子图象与波动图象看作是同一个实在的两个互补的描述。这两个描述中的任何一个都只能是部分正确的。有关实在的基本概念发生了巨大变革。</a:t>
            </a:r>
          </a:p>
          <a:p>
            <a:pPr eaLnBrk="1" hangingPunct="1"/>
            <a:endParaRPr lang="zh-CN" altLang="en-US">
              <a:latin typeface="隶书" pitchFamily="49" charset="-122"/>
              <a:ea typeface="隶书" pitchFamily="49" charset="-122"/>
            </a:endParaRPr>
          </a:p>
          <a:p>
            <a:pPr eaLnBrk="1" hangingPunct="1"/>
            <a:endParaRPr lang="en-US" altLang="zh-CN">
              <a:latin typeface="隶书" pitchFamily="49" charset="-122"/>
              <a:ea typeface="隶书" pitchFamily="49"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科学进步与自然辩证法的发展</a:t>
            </a:r>
          </a:p>
        </p:txBody>
      </p:sp>
      <p:sp>
        <p:nvSpPr>
          <p:cNvPr id="112643"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自然观方面：</a:t>
            </a:r>
            <a:r>
              <a:rPr lang="en-US" altLang="zh-CN">
                <a:latin typeface="隶书" pitchFamily="49" charset="-122"/>
                <a:ea typeface="隶书" pitchFamily="49" charset="-122"/>
              </a:rPr>
              <a:t>a</a:t>
            </a:r>
            <a:r>
              <a:rPr lang="zh-CN" altLang="en-US">
                <a:latin typeface="隶书" pitchFamily="49" charset="-122"/>
                <a:ea typeface="隶书" pitchFamily="49" charset="-122"/>
              </a:rPr>
              <a:t>科学结论的推广；科学方法的延伸。</a:t>
            </a:r>
          </a:p>
          <a:p>
            <a:pPr eaLnBrk="1" hangingPunct="1"/>
            <a:r>
              <a:rPr lang="zh-CN" altLang="en-US">
                <a:latin typeface="隶书" pitchFamily="49" charset="-122"/>
                <a:ea typeface="隶书" pitchFamily="49" charset="-122"/>
              </a:rPr>
              <a:t>科学方法论：成为专门研究的对象，不光哲学家研究，科学家也加入进来。</a:t>
            </a:r>
          </a:p>
          <a:p>
            <a:pPr eaLnBrk="1" hangingPunct="1"/>
            <a:r>
              <a:rPr lang="zh-CN" altLang="en-US">
                <a:latin typeface="隶书" pitchFamily="49" charset="-122"/>
                <a:ea typeface="隶书" pitchFamily="49" charset="-122"/>
              </a:rPr>
              <a:t>科学技术观：对科学技术的整体把握。</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4"/>
          <p:cNvSpPr>
            <a:spLocks noGrp="1" noRot="1" noChangeArrowheads="1"/>
          </p:cNvSpPr>
          <p:nvPr>
            <p:ph type="title"/>
          </p:nvPr>
        </p:nvSpPr>
        <p:spPr>
          <a:xfrm>
            <a:off x="468313" y="620713"/>
            <a:ext cx="7772400" cy="5903912"/>
          </a:xfrm>
        </p:spPr>
        <p:txBody>
          <a:bodyPr/>
          <a:lstStyle/>
          <a:p>
            <a:pPr algn="l" eaLnBrk="1" hangingPunct="1"/>
            <a:r>
              <a:rPr lang="zh-CN" altLang="en-US" sz="3600" dirty="0">
                <a:latin typeface="隶书" pitchFamily="49" charset="-122"/>
                <a:ea typeface="隶书" pitchFamily="49" charset="-122"/>
              </a:rPr>
              <a:t>为什么学哲学？为什么学自然辩证法？</a:t>
            </a:r>
            <a:br>
              <a:rPr lang="zh-CN" altLang="en-US" dirty="0">
                <a:latin typeface="隶书" pitchFamily="49" charset="-122"/>
                <a:ea typeface="隶书" pitchFamily="49" charset="-122"/>
              </a:rPr>
            </a:br>
            <a:r>
              <a:rPr lang="zh-CN" altLang="en-US" dirty="0">
                <a:latin typeface="隶书" pitchFamily="49" charset="-122"/>
                <a:ea typeface="隶书" pitchFamily="49" charset="-122"/>
              </a:rPr>
              <a:t>什么是</a:t>
            </a:r>
            <a:r>
              <a:rPr lang="zh-CN" altLang="en-US" sz="3600" dirty="0">
                <a:latin typeface="隶书" pitchFamily="49" charset="-122"/>
                <a:ea typeface="隶书" pitchFamily="49" charset="-122"/>
              </a:rPr>
              <a:t>正确的科学观、世界观？</a:t>
            </a:r>
            <a:br>
              <a:rPr lang="en-US" altLang="zh-CN" sz="3600">
                <a:latin typeface="隶书" pitchFamily="49" charset="-122"/>
                <a:ea typeface="隶书" pitchFamily="49" charset="-122"/>
              </a:rPr>
            </a:br>
            <a:br>
              <a:rPr lang="zh-CN" altLang="en-US" sz="3600">
                <a:latin typeface="隶书" pitchFamily="49" charset="-122"/>
                <a:ea typeface="隶书" pitchFamily="49" charset="-122"/>
              </a:rPr>
            </a:br>
            <a:r>
              <a:rPr lang="zh-CN" altLang="en-US" sz="3600">
                <a:latin typeface="隶书" pitchFamily="49" charset="-122"/>
                <a:ea typeface="隶书" pitchFamily="49" charset="-122"/>
              </a:rPr>
              <a:t>反思的重要性：未经过反思的生活是没有意义的。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685800" y="457200"/>
          <a:ext cx="7596188" cy="5981700"/>
        </p:xfrm>
        <a:graphic>
          <a:graphicData uri="http://schemas.openxmlformats.org/presentationml/2006/ole">
            <mc:AlternateContent xmlns:mc="http://schemas.openxmlformats.org/markup-compatibility/2006">
              <mc:Choice xmlns:v="urn:schemas-microsoft-com:vml" Requires="v">
                <p:oleObj spid="_x0000_s12304" name="Photo Editor 照片" r:id="rId3" imgW="5200000" imgH="4095238" progId="">
                  <p:embed/>
                </p:oleObj>
              </mc:Choice>
              <mc:Fallback>
                <p:oleObj name="Photo Editor 照片" r:id="rId3" imgW="5200000" imgH="4095238" progId="">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57200"/>
                        <a:ext cx="7596188" cy="598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 2.2</a:t>
            </a:r>
            <a:r>
              <a:rPr lang="zh-CN" altLang="en-US">
                <a:latin typeface="隶书" pitchFamily="49" charset="-122"/>
                <a:ea typeface="隶书" pitchFamily="49" charset="-122"/>
              </a:rPr>
              <a:t>爱奥尼亚的自然科学</a:t>
            </a:r>
          </a:p>
        </p:txBody>
      </p:sp>
      <p:sp>
        <p:nvSpPr>
          <p:cNvPr id="73731" name="Rectangle 3"/>
          <p:cNvSpPr>
            <a:spLocks noGrp="1" noRot="1" noChangeArrowheads="1"/>
          </p:cNvSpPr>
          <p:nvPr>
            <p:ph type="body" idx="1"/>
          </p:nvPr>
        </p:nvSpPr>
        <p:spPr/>
        <p:txBody>
          <a:bodyPr/>
          <a:lstStyle/>
          <a:p>
            <a:pPr eaLnBrk="1" hangingPunct="1"/>
            <a:r>
              <a:rPr lang="zh-CN" altLang="en-US" dirty="0">
                <a:latin typeface="隶书" pitchFamily="49" charset="-122"/>
                <a:ea typeface="隶书" pitchFamily="49" charset="-122"/>
              </a:rPr>
              <a:t>摆脱神话传统，相信理性</a:t>
            </a:r>
            <a:endParaRPr lang="en-US" altLang="zh-CN" dirty="0">
              <a:latin typeface="隶书" pitchFamily="49" charset="-122"/>
              <a:ea typeface="隶书" pitchFamily="49" charset="-122"/>
            </a:endParaRPr>
          </a:p>
          <a:p>
            <a:pPr eaLnBrk="1" hangingPunct="1"/>
            <a:r>
              <a:rPr lang="zh-CN" altLang="en-US" dirty="0">
                <a:latin typeface="隶书" pitchFamily="49" charset="-122"/>
                <a:ea typeface="隶书" pitchFamily="49" charset="-122"/>
              </a:rPr>
              <a:t>其自然观特征：</a:t>
            </a:r>
          </a:p>
          <a:p>
            <a:pPr lvl="1" eaLnBrk="1" hangingPunct="1"/>
            <a:r>
              <a:rPr lang="zh-CN" altLang="en-US" dirty="0">
                <a:latin typeface="隶书" pitchFamily="49" charset="-122"/>
                <a:ea typeface="隶书" pitchFamily="49" charset="-122"/>
              </a:rPr>
              <a:t>无论何时它的信徒问“什么是自然”，他们都将此问题变成“事物是由什么组成的”，或者“什么是始基”；</a:t>
            </a:r>
          </a:p>
          <a:p>
            <a:pPr lvl="1" eaLnBrk="1" hangingPunct="1"/>
            <a:r>
              <a:rPr lang="zh-CN" altLang="en-US" dirty="0">
                <a:latin typeface="隶书" pitchFamily="49" charset="-122"/>
                <a:ea typeface="隶书" pitchFamily="49" charset="-122"/>
              </a:rPr>
              <a:t>并借助单一的原理力图解说不同物体的性质及其变迁，即原始质料的转化；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additive="base">
                                        <p:cTn id="7" dur="500" fill="hold"/>
                                        <p:tgtEl>
                                          <p:spTgt spid="73730"/>
                                        </p:tgtEl>
                                        <p:attrNameLst>
                                          <p:attrName>ppt_x</p:attrName>
                                        </p:attrNameLst>
                                      </p:cBhvr>
                                      <p:tavLst>
                                        <p:tav tm="0">
                                          <p:val>
                                            <p:strVal val="0-#ppt_w/2"/>
                                          </p:val>
                                        </p:tav>
                                        <p:tav tm="100000">
                                          <p:val>
                                            <p:strVal val="#ppt_x"/>
                                          </p:val>
                                        </p:tav>
                                      </p:tavLst>
                                    </p:anim>
                                    <p:anim calcmode="lin" valueType="num">
                                      <p:cBhvr additive="base">
                                        <p:cTn id="8" dur="500" fill="hold"/>
                                        <p:tgtEl>
                                          <p:spTgt spid="737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3731">
                                            <p:txEl>
                                              <p:pRg st="0" end="0"/>
                                            </p:txEl>
                                          </p:spTgt>
                                        </p:tgtEl>
                                        <p:attrNameLst>
                                          <p:attrName>style.visibility</p:attrName>
                                        </p:attrNameLst>
                                      </p:cBhvr>
                                      <p:to>
                                        <p:strVal val="visible"/>
                                      </p:to>
                                    </p:set>
                                    <p:animEffect transition="in" filter="dissolve">
                                      <p:cBhvr>
                                        <p:cTn id="13" dur="500"/>
                                        <p:tgtEl>
                                          <p:spTgt spid="7373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3731">
                                            <p:txEl>
                                              <p:pRg st="1" end="1"/>
                                            </p:txEl>
                                          </p:spTgt>
                                        </p:tgtEl>
                                        <p:attrNameLst>
                                          <p:attrName>style.visibility</p:attrName>
                                        </p:attrNameLst>
                                      </p:cBhvr>
                                      <p:to>
                                        <p:strVal val="visible"/>
                                      </p:to>
                                    </p:set>
                                    <p:animEffect transition="in" filter="dissolve">
                                      <p:cBhvr>
                                        <p:cTn id="18" dur="500"/>
                                        <p:tgtEl>
                                          <p:spTgt spid="7373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3731">
                                            <p:txEl>
                                              <p:pRg st="2" end="2"/>
                                            </p:txEl>
                                          </p:spTgt>
                                        </p:tgtEl>
                                        <p:attrNameLst>
                                          <p:attrName>style.visibility</p:attrName>
                                        </p:attrNameLst>
                                      </p:cBhvr>
                                      <p:to>
                                        <p:strVal val="visible"/>
                                      </p:to>
                                    </p:set>
                                    <p:animEffect transition="in" filter="dissolve">
                                      <p:cBhvr>
                                        <p:cTn id="23" dur="500"/>
                                        <p:tgtEl>
                                          <p:spTgt spid="7373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3731">
                                            <p:txEl>
                                              <p:pRg st="3" end="3"/>
                                            </p:txEl>
                                          </p:spTgt>
                                        </p:tgtEl>
                                        <p:attrNameLst>
                                          <p:attrName>style.visibility</p:attrName>
                                        </p:attrNameLst>
                                      </p:cBhvr>
                                      <p:to>
                                        <p:strVal val="visible"/>
                                      </p:to>
                                    </p:set>
                                    <p:animEffect transition="in" filter="dissolve">
                                      <p:cBhvr>
                                        <p:cTn id="28" dur="500"/>
                                        <p:tgtEl>
                                          <p:spTgt spid="737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P spid="73731" grpId="0" build="p" bldLvl="5"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一 泰勒斯（约</a:t>
            </a:r>
            <a:r>
              <a:rPr lang="en-US" altLang="zh-CN">
                <a:latin typeface="隶书" pitchFamily="49" charset="-122"/>
                <a:ea typeface="隶书" pitchFamily="49" charset="-122"/>
              </a:rPr>
              <a:t>BC624-546</a:t>
            </a:r>
            <a:r>
              <a:rPr lang="zh-CN" altLang="en-US">
                <a:latin typeface="隶书" pitchFamily="49" charset="-122"/>
                <a:ea typeface="隶书" pitchFamily="49" charset="-122"/>
              </a:rPr>
              <a:t>）：</a:t>
            </a:r>
          </a:p>
        </p:txBody>
      </p:sp>
      <p:sp>
        <p:nvSpPr>
          <p:cNvPr id="79875" name="Rectangle 3"/>
          <p:cNvSpPr>
            <a:spLocks noGrp="1" noRot="1" noChangeArrowheads="1"/>
          </p:cNvSpPr>
          <p:nvPr>
            <p:ph type="body" idx="1"/>
          </p:nvPr>
        </p:nvSpPr>
        <p:spPr>
          <a:xfrm>
            <a:off x="179388" y="1628775"/>
            <a:ext cx="8748712" cy="4270375"/>
          </a:xfrm>
        </p:spPr>
        <p:txBody>
          <a:bodyPr/>
          <a:lstStyle/>
          <a:p>
            <a:pPr eaLnBrk="1" hangingPunct="1"/>
            <a:endParaRPr lang="en-US" altLang="zh-CN">
              <a:latin typeface="隶书" pitchFamily="49" charset="-122"/>
              <a:ea typeface="隶书" pitchFamily="49" charset="-122"/>
            </a:endParaRPr>
          </a:p>
          <a:p>
            <a:pPr eaLnBrk="1" hangingPunct="1"/>
            <a:endParaRPr lang="en-US" altLang="zh-CN">
              <a:latin typeface="隶书" pitchFamily="49" charset="-122"/>
              <a:ea typeface="隶书" pitchFamily="49" charset="-122"/>
            </a:endParaRPr>
          </a:p>
        </p:txBody>
      </p:sp>
      <p:pic>
        <p:nvPicPr>
          <p:cNvPr id="15364" name="Picture 5" descr="tha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76475"/>
            <a:ext cx="22574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4"/>
                                        </p:tgtEl>
                                        <p:attrNameLst>
                                          <p:attrName>style.visibility</p:attrName>
                                        </p:attrNameLst>
                                      </p:cBhvr>
                                      <p:to>
                                        <p:strVal val="visible"/>
                                      </p:to>
                                    </p:set>
                                    <p:anim calcmode="lin" valueType="num">
                                      <p:cBhvr additive="base">
                                        <p:cTn id="7" dur="500" fill="hold"/>
                                        <p:tgtEl>
                                          <p:spTgt spid="79874"/>
                                        </p:tgtEl>
                                        <p:attrNameLst>
                                          <p:attrName>ppt_x</p:attrName>
                                        </p:attrNameLst>
                                      </p:cBhvr>
                                      <p:tavLst>
                                        <p:tav tm="0">
                                          <p:val>
                                            <p:strVal val="0-#ppt_w/2"/>
                                          </p:val>
                                        </p:tav>
                                        <p:tav tm="100000">
                                          <p:val>
                                            <p:strVal val="#ppt_x"/>
                                          </p:val>
                                        </p:tav>
                                      </p:tavLst>
                                    </p:anim>
                                    <p:anim calcmode="lin" valueType="num">
                                      <p:cBhvr additive="base">
                                        <p:cTn id="8" dur="500" fill="hold"/>
                                        <p:tgtEl>
                                          <p:spTgt spid="798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79875">
                                            <p:txEl>
                                              <p:pRg st="0" end="0"/>
                                            </p:txEl>
                                          </p:spTgt>
                                        </p:tgtEl>
                                        <p:attrNameLst>
                                          <p:attrName>style.visibility</p:attrName>
                                        </p:attrNameLst>
                                      </p:cBhvr>
                                      <p:to>
                                        <p:strVal val="visible"/>
                                      </p:to>
                                    </p:set>
                                    <p:animEffect transition="in" filter="slide(fromBottom)">
                                      <p:cBhvr>
                                        <p:cTn id="13" dur="500"/>
                                        <p:tgtEl>
                                          <p:spTgt spid="798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autoUpdateAnimBg="0"/>
      <p:bldP spid="79875" grpId="0" build="p" bldLvl="5"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Rot="1" noChangeArrowheads="1"/>
          </p:cNvSpPr>
          <p:nvPr>
            <p:ph type="body" idx="1"/>
          </p:nvPr>
        </p:nvSpPr>
        <p:spPr>
          <a:xfrm>
            <a:off x="395288" y="549275"/>
            <a:ext cx="8540750" cy="647700"/>
          </a:xfrm>
        </p:spPr>
        <p:txBody>
          <a:bodyPr/>
          <a:lstStyle/>
          <a:p>
            <a:pPr eaLnBrk="1" hangingPunct="1"/>
            <a:r>
              <a:rPr lang="zh-CN" altLang="en-US">
                <a:latin typeface="隶书" pitchFamily="49" charset="-122"/>
                <a:ea typeface="隶书" pitchFamily="49" charset="-122"/>
              </a:rPr>
              <a:t>商人、政治家、工程师、数学家兼天文学家。</a:t>
            </a:r>
          </a:p>
        </p:txBody>
      </p:sp>
      <p:pic>
        <p:nvPicPr>
          <p:cNvPr id="16387" name="Picture 4" descr="tales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323975"/>
            <a:ext cx="7273925" cy="480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Rot="1" noChangeArrowheads="1"/>
          </p:cNvSpPr>
          <p:nvPr>
            <p:ph type="body" idx="1"/>
          </p:nvPr>
        </p:nvSpPr>
        <p:spPr>
          <a:xfrm>
            <a:off x="301625" y="1412875"/>
            <a:ext cx="8540750" cy="4610100"/>
          </a:xfrm>
        </p:spPr>
        <p:txBody>
          <a:bodyPr/>
          <a:lstStyle/>
          <a:p>
            <a:pPr eaLnBrk="1" hangingPunct="1"/>
            <a:r>
              <a:rPr lang="zh-CN" altLang="en-US" dirty="0">
                <a:latin typeface="隶书" pitchFamily="49" charset="-122"/>
                <a:ea typeface="隶书" pitchFamily="49" charset="-122"/>
              </a:rPr>
              <a:t>第一个假定整个宇宙是自然的，是普通知识和理性的探讨可以解释的，超自然的鬼神消失了；</a:t>
            </a:r>
          </a:p>
          <a:p>
            <a:pPr eaLnBrk="1" hangingPunct="1"/>
            <a:r>
              <a:rPr lang="zh-CN" altLang="en-US" dirty="0">
                <a:latin typeface="隶书" pitchFamily="49" charset="-122"/>
                <a:ea typeface="隶书" pitchFamily="49" charset="-122"/>
              </a:rPr>
              <a:t>认为水或湿气是万物的始基，而这一始基是具有生命和灵魂的，表述了一元论的世界统一思想；</a:t>
            </a:r>
          </a:p>
          <a:p>
            <a:pPr eaLnBrk="1" hangingPunct="1"/>
            <a:r>
              <a:rPr lang="zh-CN" altLang="en-US" dirty="0">
                <a:latin typeface="隶书" pitchFamily="49" charset="-122"/>
                <a:ea typeface="隶书" pitchFamily="49" charset="-122"/>
              </a:rPr>
              <a:t>大地象木头一样浮在水上；</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二 阿那克西曼德（约</a:t>
            </a:r>
            <a:r>
              <a:rPr lang="en-US" altLang="zh-CN">
                <a:latin typeface="隶书" pitchFamily="49" charset="-122"/>
                <a:ea typeface="隶书" pitchFamily="49" charset="-122"/>
              </a:rPr>
              <a:t>BC610-545</a:t>
            </a:r>
            <a:r>
              <a:rPr lang="zh-CN" altLang="en-US">
                <a:latin typeface="隶书" pitchFamily="49" charset="-122"/>
                <a:ea typeface="隶书" pitchFamily="49" charset="-122"/>
              </a:rPr>
              <a:t>）：</a:t>
            </a:r>
          </a:p>
        </p:txBody>
      </p:sp>
      <p:sp>
        <p:nvSpPr>
          <p:cNvPr id="18435" name="Rectangle 3"/>
          <p:cNvSpPr>
            <a:spLocks noGrp="1" noRot="1" noChangeArrowheads="1"/>
          </p:cNvSpPr>
          <p:nvPr>
            <p:ph type="body" idx="1"/>
          </p:nvPr>
        </p:nvSpPr>
        <p:spPr/>
        <p:txBody>
          <a:bodyPr/>
          <a:lstStyle/>
          <a:p>
            <a:pPr eaLnBrk="1" hangingPunct="1"/>
            <a:r>
              <a:rPr lang="zh-CN" altLang="en-US" dirty="0">
                <a:latin typeface="隶书" pitchFamily="49" charset="-122"/>
                <a:ea typeface="隶书" pitchFamily="49" charset="-122"/>
              </a:rPr>
              <a:t>似乎是把已知的世界绘成地图的第一个希腊人；</a:t>
            </a:r>
          </a:p>
          <a:p>
            <a:pPr eaLnBrk="1" hangingPunct="1"/>
            <a:r>
              <a:rPr lang="zh-CN" altLang="en-US" dirty="0">
                <a:latin typeface="隶书" pitchFamily="49" charset="-122"/>
                <a:ea typeface="隶书" pitchFamily="49" charset="-122"/>
              </a:rPr>
              <a:t>他把无限作为始基，无限是一种空间上无限同时又无定质，永恒运动的东西；</a:t>
            </a:r>
          </a:p>
          <a:p>
            <a:pPr eaLnBrk="1" hangingPunct="1"/>
            <a:r>
              <a:rPr lang="zh-CN" altLang="en-US" dirty="0">
                <a:latin typeface="隶书" pitchFamily="49" charset="-122"/>
                <a:ea typeface="隶书" pitchFamily="49" charset="-122"/>
              </a:rPr>
              <a:t>用无限解释宇宙的形成。</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三 阿那克西米尼（约</a:t>
            </a:r>
            <a:r>
              <a:rPr lang="en-US" altLang="zh-CN">
                <a:latin typeface="隶书" pitchFamily="49" charset="-122"/>
                <a:ea typeface="隶书" pitchFamily="49" charset="-122"/>
              </a:rPr>
              <a:t>BC584-528</a:t>
            </a:r>
            <a:r>
              <a:rPr lang="zh-CN" altLang="en-US">
                <a:latin typeface="隶书" pitchFamily="49" charset="-122"/>
                <a:ea typeface="隶书" pitchFamily="49" charset="-122"/>
              </a:rPr>
              <a:t>）</a:t>
            </a:r>
          </a:p>
        </p:txBody>
      </p:sp>
      <p:sp>
        <p:nvSpPr>
          <p:cNvPr id="83971" name="Rectangle 3"/>
          <p:cNvSpPr>
            <a:spLocks noGrp="1" noRot="1" noChangeArrowheads="1"/>
          </p:cNvSpPr>
          <p:nvPr>
            <p:ph type="body" idx="1"/>
          </p:nvPr>
        </p:nvSpPr>
        <p:spPr/>
        <p:txBody>
          <a:bodyPr/>
          <a:lstStyle/>
          <a:p>
            <a:pPr eaLnBrk="1" hangingPunct="1"/>
            <a:r>
              <a:rPr lang="zh-CN" altLang="en-US" dirty="0">
                <a:latin typeface="隶书" pitchFamily="49" charset="-122"/>
                <a:ea typeface="隶书" pitchFamily="49" charset="-122"/>
              </a:rPr>
              <a:t>受到阿那克西曼德的影响，以气为始基；</a:t>
            </a:r>
          </a:p>
          <a:p>
            <a:pPr eaLnBrk="1" hangingPunct="1"/>
            <a:r>
              <a:rPr lang="zh-CN" altLang="en-US" dirty="0">
                <a:latin typeface="隶书" pitchFamily="49" charset="-122"/>
                <a:ea typeface="隶书" pitchFamily="49" charset="-122"/>
              </a:rPr>
              <a:t>用气来解释物质的形成：空气通过稀疏变成火，凝聚成风，再变成云、水、土和石头；</a:t>
            </a:r>
          </a:p>
          <a:p>
            <a:pPr eaLnBrk="1" hangingPunct="1"/>
            <a:r>
              <a:rPr lang="zh-CN" altLang="en-US" dirty="0">
                <a:latin typeface="隶书" pitchFamily="49" charset="-122"/>
                <a:ea typeface="隶书" pitchFamily="49" charset="-122"/>
              </a:rPr>
              <a:t>认为虹 是太阳光照在光线穿不透的厚云层上造成的结果。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additive="base">
                                        <p:cTn id="7" dur="500" fill="hold"/>
                                        <p:tgtEl>
                                          <p:spTgt spid="83970"/>
                                        </p:tgtEl>
                                        <p:attrNameLst>
                                          <p:attrName>ppt_x</p:attrName>
                                        </p:attrNameLst>
                                      </p:cBhvr>
                                      <p:tavLst>
                                        <p:tav tm="0">
                                          <p:val>
                                            <p:strVal val="1+#ppt_w/2"/>
                                          </p:val>
                                        </p:tav>
                                        <p:tav tm="100000">
                                          <p:val>
                                            <p:strVal val="#ppt_x"/>
                                          </p:val>
                                        </p:tav>
                                      </p:tavLst>
                                    </p:anim>
                                    <p:anim calcmode="lin" valueType="num">
                                      <p:cBhvr additive="base">
                                        <p:cTn id="8" dur="500" fill="hold"/>
                                        <p:tgtEl>
                                          <p:spTgt spid="839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83971">
                                            <p:txEl>
                                              <p:pRg st="0" end="0"/>
                                            </p:txEl>
                                          </p:spTgt>
                                        </p:tgtEl>
                                        <p:attrNameLst>
                                          <p:attrName>style.visibility</p:attrName>
                                        </p:attrNameLst>
                                      </p:cBhvr>
                                      <p:to>
                                        <p:strVal val="visible"/>
                                      </p:to>
                                    </p:set>
                                    <p:animEffect transition="in" filter="barn(inHorizontal)">
                                      <p:cBhvr>
                                        <p:cTn id="13" dur="500"/>
                                        <p:tgtEl>
                                          <p:spTgt spid="83971">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83971">
                                            <p:txEl>
                                              <p:pRg st="1" end="1"/>
                                            </p:txEl>
                                          </p:spTgt>
                                        </p:tgtEl>
                                        <p:attrNameLst>
                                          <p:attrName>style.visibility</p:attrName>
                                        </p:attrNameLst>
                                      </p:cBhvr>
                                      <p:to>
                                        <p:strVal val="visible"/>
                                      </p:to>
                                    </p:set>
                                    <p:animEffect transition="in" filter="barn(inHorizontal)">
                                      <p:cBhvr>
                                        <p:cTn id="18" dur="500"/>
                                        <p:tgtEl>
                                          <p:spTgt spid="8397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grpId="0" nodeType="clickEffect">
                                  <p:stCondLst>
                                    <p:cond delay="0"/>
                                  </p:stCondLst>
                                  <p:childTnLst>
                                    <p:set>
                                      <p:cBhvr>
                                        <p:cTn id="22" dur="1" fill="hold">
                                          <p:stCondLst>
                                            <p:cond delay="0"/>
                                          </p:stCondLst>
                                        </p:cTn>
                                        <p:tgtEl>
                                          <p:spTgt spid="83971">
                                            <p:txEl>
                                              <p:pRg st="2" end="2"/>
                                            </p:txEl>
                                          </p:spTgt>
                                        </p:tgtEl>
                                        <p:attrNameLst>
                                          <p:attrName>style.visibility</p:attrName>
                                        </p:attrNameLst>
                                      </p:cBhvr>
                                      <p:to>
                                        <p:strVal val="visible"/>
                                      </p:to>
                                    </p:set>
                                    <p:animEffect transition="in" filter="barn(inHorizontal)">
                                      <p:cBhvr>
                                        <p:cTn id="23" dur="500"/>
                                        <p:tgtEl>
                                          <p:spTgt spid="839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utoUpdateAnimBg="0"/>
      <p:bldP spid="83971" grpId="0" build="p" bldLvl="5"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323850" y="404813"/>
            <a:ext cx="8540750" cy="1143000"/>
          </a:xfrm>
        </p:spPr>
        <p:txBody>
          <a:bodyPr/>
          <a:lstStyle/>
          <a:p>
            <a:pPr eaLnBrk="1" hangingPunct="1"/>
            <a:r>
              <a:rPr lang="en-US" altLang="zh-CN">
                <a:latin typeface="隶书" pitchFamily="49" charset="-122"/>
                <a:ea typeface="隶书" pitchFamily="49" charset="-122"/>
              </a:rPr>
              <a:t>§2.3 </a:t>
            </a:r>
            <a:r>
              <a:rPr lang="zh-CN" altLang="en-US">
                <a:latin typeface="隶书" pitchFamily="49" charset="-122"/>
                <a:ea typeface="隶书" pitchFamily="49" charset="-122"/>
              </a:rPr>
              <a:t>毕达哥拉斯学派与数学</a:t>
            </a:r>
          </a:p>
        </p:txBody>
      </p:sp>
      <p:sp>
        <p:nvSpPr>
          <p:cNvPr id="20483" name="Rectangle 3"/>
          <p:cNvSpPr>
            <a:spLocks noGrp="1" noRot="1" noChangeArrowheads="1"/>
          </p:cNvSpPr>
          <p:nvPr>
            <p:ph type="body" idx="1"/>
          </p:nvPr>
        </p:nvSpPr>
        <p:spPr>
          <a:xfrm>
            <a:off x="301625" y="1752600"/>
            <a:ext cx="6142038" cy="4556125"/>
          </a:xfrm>
        </p:spPr>
        <p:txBody>
          <a:bodyPr/>
          <a:lstStyle/>
          <a:p>
            <a:pPr eaLnBrk="1" hangingPunct="1"/>
            <a:r>
              <a:rPr lang="zh-CN" altLang="en-US" dirty="0">
                <a:latin typeface="隶书" pitchFamily="49" charset="-122"/>
                <a:ea typeface="隶书" pitchFamily="49" charset="-122"/>
              </a:rPr>
              <a:t>一 毕达哥拉斯及其学派：</a:t>
            </a:r>
          </a:p>
          <a:p>
            <a:pPr eaLnBrk="1" hangingPunct="1"/>
            <a:endParaRPr lang="zh-CN" altLang="en-US" dirty="0">
              <a:latin typeface="隶书" pitchFamily="49" charset="-122"/>
              <a:ea typeface="隶书" pitchFamily="49" charset="-122"/>
            </a:endParaRPr>
          </a:p>
          <a:p>
            <a:pPr lvl="1" eaLnBrk="1" hangingPunct="1"/>
            <a:r>
              <a:rPr lang="zh-CN" altLang="en-US" dirty="0">
                <a:latin typeface="隶书" pitchFamily="49" charset="-122"/>
                <a:ea typeface="隶书" pitchFamily="49" charset="-122"/>
              </a:rPr>
              <a:t>毕达哥拉斯（约</a:t>
            </a:r>
            <a:r>
              <a:rPr lang="en-US" altLang="zh-CN" dirty="0">
                <a:latin typeface="隶书" pitchFamily="49" charset="-122"/>
                <a:ea typeface="隶书" pitchFamily="49" charset="-122"/>
              </a:rPr>
              <a:t>BC570-500</a:t>
            </a:r>
            <a:r>
              <a:rPr lang="zh-CN" altLang="en-US" dirty="0">
                <a:latin typeface="隶书" pitchFamily="49" charset="-122"/>
                <a:ea typeface="隶书" pitchFamily="49" charset="-122"/>
              </a:rPr>
              <a:t>），约在</a:t>
            </a:r>
            <a:r>
              <a:rPr lang="en-US" altLang="zh-CN" dirty="0">
                <a:latin typeface="隶书" pitchFamily="49" charset="-122"/>
                <a:ea typeface="隶书" pitchFamily="49" charset="-122"/>
              </a:rPr>
              <a:t>BC529</a:t>
            </a:r>
            <a:r>
              <a:rPr lang="zh-CN" altLang="en-US" dirty="0">
                <a:latin typeface="隶书" pitchFamily="49" charset="-122"/>
                <a:ea typeface="隶书" pitchFamily="49" charset="-122"/>
              </a:rPr>
              <a:t>年迁居于意大利南部的希腊殖民地。</a:t>
            </a:r>
          </a:p>
          <a:p>
            <a:pPr lvl="1" eaLnBrk="1" hangingPunct="1"/>
            <a:endParaRPr lang="zh-CN" altLang="en-US" dirty="0">
              <a:latin typeface="隶书" pitchFamily="49" charset="-122"/>
              <a:ea typeface="隶书" pitchFamily="49" charset="-122"/>
            </a:endParaRPr>
          </a:p>
          <a:p>
            <a:pPr lvl="1" eaLnBrk="1" hangingPunct="1"/>
            <a:r>
              <a:rPr lang="zh-CN" altLang="en-US" dirty="0">
                <a:latin typeface="隶书" pitchFamily="49" charset="-122"/>
                <a:ea typeface="隶书" pitchFamily="49" charset="-122"/>
              </a:rPr>
              <a:t>建立具有伦理、宗教和政治目的的社团；</a:t>
            </a:r>
          </a:p>
        </p:txBody>
      </p:sp>
      <p:pic>
        <p:nvPicPr>
          <p:cNvPr id="20484" name="Picture 4" descr="毕达哥拉斯"/>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1989138"/>
            <a:ext cx="2074863" cy="251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二 关于数学：</a:t>
            </a:r>
          </a:p>
        </p:txBody>
      </p:sp>
      <p:sp>
        <p:nvSpPr>
          <p:cNvPr id="90115" name="Rectangle 3"/>
          <p:cNvSpPr>
            <a:spLocks noGrp="1" noRot="1" noChangeArrowheads="1"/>
          </p:cNvSpPr>
          <p:nvPr>
            <p:ph type="body" idx="1"/>
          </p:nvPr>
        </p:nvSpPr>
        <p:spPr/>
        <p:txBody>
          <a:bodyPr/>
          <a:lstStyle/>
          <a:p>
            <a:pPr eaLnBrk="1" hangingPunct="1"/>
            <a:r>
              <a:rPr lang="zh-CN" altLang="en-US" dirty="0">
                <a:latin typeface="隶书" pitchFamily="49" charset="-122"/>
                <a:ea typeface="隶书" pitchFamily="49" charset="-122"/>
              </a:rPr>
              <a:t>他们关注自然的形式和关系，发现量度、秩序、比例和始终一致的循环，可以用数来表示；</a:t>
            </a:r>
          </a:p>
          <a:p>
            <a:pPr eaLnBrk="1" hangingPunct="1"/>
            <a:r>
              <a:rPr lang="zh-CN" altLang="en-US" dirty="0">
                <a:latin typeface="隶书" pitchFamily="49" charset="-122"/>
                <a:ea typeface="隶书" pitchFamily="49" charset="-122"/>
              </a:rPr>
              <a:t>认为数是万物的基础，是真实的实在，其他东西是数的表现；</a:t>
            </a:r>
            <a:endParaRPr lang="en-US" altLang="zh-CN" dirty="0">
              <a:latin typeface="隶书" pitchFamily="49" charset="-122"/>
              <a:ea typeface="隶书" pitchFamily="49" charset="-122"/>
            </a:endParaRPr>
          </a:p>
          <a:p>
            <a:pPr eaLnBrk="1" hangingPunct="1"/>
            <a:r>
              <a:rPr lang="zh-CN" altLang="en-US" dirty="0">
                <a:latin typeface="隶书" pitchFamily="49" charset="-122"/>
                <a:ea typeface="隶书" pitchFamily="49" charset="-122"/>
              </a:rPr>
              <a:t>比如他们用八来表示爱情和友谊，因为爱情和友谊是和谐，而八个音度是和谐。</a:t>
            </a:r>
          </a:p>
          <a:p>
            <a:pPr eaLnBrk="1" hangingPunct="1"/>
            <a:r>
              <a:rPr lang="zh-CN" altLang="en-US" dirty="0">
                <a:latin typeface="隶书" pitchFamily="49" charset="-122"/>
                <a:ea typeface="隶书" pitchFamily="49" charset="-122"/>
              </a:rPr>
              <a:t>火是四面体，土是立方体等。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4"/>
                                        </p:tgtEl>
                                        <p:attrNameLst>
                                          <p:attrName>style.visibility</p:attrName>
                                        </p:attrNameLst>
                                      </p:cBhvr>
                                      <p:to>
                                        <p:strVal val="visible"/>
                                      </p:to>
                                    </p:set>
                                    <p:anim calcmode="lin" valueType="num">
                                      <p:cBhvr additive="base">
                                        <p:cTn id="7" dur="500" fill="hold"/>
                                        <p:tgtEl>
                                          <p:spTgt spid="90114"/>
                                        </p:tgtEl>
                                        <p:attrNameLst>
                                          <p:attrName>ppt_x</p:attrName>
                                        </p:attrNameLst>
                                      </p:cBhvr>
                                      <p:tavLst>
                                        <p:tav tm="0">
                                          <p:val>
                                            <p:strVal val="0-#ppt_w/2"/>
                                          </p:val>
                                        </p:tav>
                                        <p:tav tm="100000">
                                          <p:val>
                                            <p:strVal val="#ppt_x"/>
                                          </p:val>
                                        </p:tav>
                                      </p:tavLst>
                                    </p:anim>
                                    <p:anim calcmode="lin" valueType="num">
                                      <p:cBhvr additive="base">
                                        <p:cTn id="8" dur="500" fill="hold"/>
                                        <p:tgtEl>
                                          <p:spTgt spid="901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0115">
                                            <p:txEl>
                                              <p:pRg st="0" end="0"/>
                                            </p:txEl>
                                          </p:spTgt>
                                        </p:tgtEl>
                                        <p:attrNameLst>
                                          <p:attrName>style.visibility</p:attrName>
                                        </p:attrNameLst>
                                      </p:cBhvr>
                                      <p:to>
                                        <p:strVal val="visible"/>
                                      </p:to>
                                    </p:set>
                                    <p:animEffect transition="in" filter="barn(inVertical)">
                                      <p:cBhvr>
                                        <p:cTn id="13" dur="500"/>
                                        <p:tgtEl>
                                          <p:spTgt spid="90115">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0115">
                                            <p:txEl>
                                              <p:pRg st="1" end="1"/>
                                            </p:txEl>
                                          </p:spTgt>
                                        </p:tgtEl>
                                        <p:attrNameLst>
                                          <p:attrName>style.visibility</p:attrName>
                                        </p:attrNameLst>
                                      </p:cBhvr>
                                      <p:to>
                                        <p:strVal val="visible"/>
                                      </p:to>
                                    </p:set>
                                    <p:animEffect transition="in" filter="barn(inVertical)">
                                      <p:cBhvr>
                                        <p:cTn id="18" dur="500"/>
                                        <p:tgtEl>
                                          <p:spTgt spid="9011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0115">
                                            <p:txEl>
                                              <p:pRg st="2" end="2"/>
                                            </p:txEl>
                                          </p:spTgt>
                                        </p:tgtEl>
                                        <p:attrNameLst>
                                          <p:attrName>style.visibility</p:attrName>
                                        </p:attrNameLst>
                                      </p:cBhvr>
                                      <p:to>
                                        <p:strVal val="visible"/>
                                      </p:to>
                                    </p:set>
                                    <p:animEffect transition="in" filter="barn(inVertical)">
                                      <p:cBhvr>
                                        <p:cTn id="23" dur="500"/>
                                        <p:tgtEl>
                                          <p:spTgt spid="90115">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90115">
                                            <p:txEl>
                                              <p:pRg st="3" end="3"/>
                                            </p:txEl>
                                          </p:spTgt>
                                        </p:tgtEl>
                                        <p:attrNameLst>
                                          <p:attrName>style.visibility</p:attrName>
                                        </p:attrNameLst>
                                      </p:cBhvr>
                                      <p:to>
                                        <p:strVal val="visible"/>
                                      </p:to>
                                    </p:set>
                                    <p:animEffect transition="in" filter="barn(inVertical)">
                                      <p:cBhvr>
                                        <p:cTn id="28" dur="500"/>
                                        <p:tgtEl>
                                          <p:spTgt spid="90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utoUpdateAnimBg="0"/>
      <p:bldP spid="90115" grpId="0" build="p" bldLvl="5"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Rot="1" noChangeArrowheads="1"/>
          </p:cNvSpPr>
          <p:nvPr>
            <p:ph type="body" idx="1"/>
          </p:nvPr>
        </p:nvSpPr>
        <p:spPr>
          <a:xfrm>
            <a:off x="323850" y="1285875"/>
            <a:ext cx="8820150" cy="4011613"/>
          </a:xfrm>
        </p:spPr>
        <p:txBody>
          <a:bodyPr/>
          <a:lstStyle/>
          <a:p>
            <a:pPr eaLnBrk="1" hangingPunct="1"/>
            <a:endParaRPr lang="en-US" altLang="zh-CN" dirty="0">
              <a:latin typeface="微软雅黑" pitchFamily="34" charset="-122"/>
              <a:ea typeface="微软雅黑" pitchFamily="34" charset="-122"/>
            </a:endParaRPr>
          </a:p>
          <a:p>
            <a:pPr algn="ctr" eaLnBrk="1" hangingPunct="1">
              <a:buFont typeface="Wingdings" pitchFamily="2" charset="2"/>
              <a:buNone/>
            </a:pPr>
            <a:r>
              <a:rPr lang="zh-CN" altLang="en-US" sz="6600" dirty="0">
                <a:latin typeface="华文行楷" pitchFamily="2" charset="-122"/>
                <a:ea typeface="华文行楷" pitchFamily="2" charset="-122"/>
              </a:rPr>
              <a:t>杜斌</a:t>
            </a:r>
          </a:p>
          <a:p>
            <a:pPr eaLnBrk="1" hangingPunct="1"/>
            <a:endParaRPr lang="zh-CN" altLang="en-US" dirty="0">
              <a:latin typeface="微软雅黑" pitchFamily="34" charset="-122"/>
              <a:ea typeface="微软雅黑" pitchFamily="34" charset="-122"/>
            </a:endParaRPr>
          </a:p>
          <a:p>
            <a:pPr eaLnBrk="1" hangingPunct="1"/>
            <a:endParaRPr lang="zh-CN" altLang="en-US" dirty="0">
              <a:latin typeface="微软雅黑" pitchFamily="34" charset="-122"/>
              <a:ea typeface="微软雅黑" pitchFamily="34" charset="-122"/>
            </a:endParaRPr>
          </a:p>
          <a:p>
            <a:pPr eaLnBrk="1" hangingPunct="1"/>
            <a:endParaRPr lang="en-US" altLang="zh-CN" dirty="0">
              <a:latin typeface="微软雅黑" pitchFamily="34" charset="-122"/>
              <a:ea typeface="微软雅黑"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2" name="Rectangle 4"/>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毕达哥拉斯学派的思想含义：</a:t>
            </a:r>
          </a:p>
        </p:txBody>
      </p:sp>
      <p:sp>
        <p:nvSpPr>
          <p:cNvPr id="119813" name="Rectangle 5"/>
          <p:cNvSpPr>
            <a:spLocks noGrp="1" noRot="1" noChangeArrowheads="1"/>
          </p:cNvSpPr>
          <p:nvPr>
            <p:ph type="body" idx="1"/>
          </p:nvPr>
        </p:nvSpPr>
        <p:spPr>
          <a:xfrm>
            <a:off x="1258888" y="1773238"/>
            <a:ext cx="6985000" cy="2879725"/>
          </a:xfrm>
        </p:spPr>
        <p:txBody>
          <a:bodyPr/>
          <a:lstStyle/>
          <a:p>
            <a:pPr eaLnBrk="1" hangingPunct="1"/>
            <a:r>
              <a:rPr lang="zh-CN" altLang="en-US">
                <a:latin typeface="隶书" pitchFamily="49" charset="-122"/>
                <a:ea typeface="隶书" pitchFamily="49" charset="-122"/>
              </a:rPr>
              <a:t>世界究竟由什么组成这没有什么关系，必须研究的是原初物质采用和承受的格式（</a:t>
            </a:r>
            <a:r>
              <a:rPr lang="en-US" altLang="zh-CN">
                <a:latin typeface="隶书" pitchFamily="49" charset="-122"/>
                <a:ea typeface="隶书" pitchFamily="49" charset="-122"/>
              </a:rPr>
              <a:t>Pattern</a:t>
            </a:r>
            <a:r>
              <a:rPr lang="zh-CN" altLang="en-US">
                <a:latin typeface="隶书" pitchFamily="49" charset="-122"/>
                <a:ea typeface="隶书" pitchFamily="49" charset="-122"/>
              </a:rPr>
              <a:t>），以及格式的变化，而这些可以用数学来说明。</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9812"/>
                                        </p:tgtEl>
                                        <p:attrNameLst>
                                          <p:attrName>style.visibility</p:attrName>
                                        </p:attrNameLst>
                                      </p:cBhvr>
                                      <p:to>
                                        <p:strVal val="visible"/>
                                      </p:to>
                                    </p:set>
                                    <p:animEffect transition="in" filter="box(in)">
                                      <p:cBhvr>
                                        <p:cTn id="7" dur="500"/>
                                        <p:tgtEl>
                                          <p:spTgt spid="1198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36" fill="hold" grpId="0" nodeType="clickEffect">
                                  <p:stCondLst>
                                    <p:cond delay="0"/>
                                  </p:stCondLst>
                                  <p:childTnLst>
                                    <p:set>
                                      <p:cBhvr>
                                        <p:cTn id="11" dur="1" fill="hold">
                                          <p:stCondLst>
                                            <p:cond delay="0"/>
                                          </p:stCondLst>
                                        </p:cTn>
                                        <p:tgtEl>
                                          <p:spTgt spid="119813">
                                            <p:txEl>
                                              <p:pRg st="0" end="0"/>
                                            </p:txEl>
                                          </p:spTgt>
                                        </p:tgtEl>
                                        <p:attrNameLst>
                                          <p:attrName>style.visibility</p:attrName>
                                        </p:attrNameLst>
                                      </p:cBhvr>
                                      <p:to>
                                        <p:strVal val="visible"/>
                                      </p:to>
                                    </p:set>
                                    <p:anim calcmode="lin" valueType="num">
                                      <p:cBhvr>
                                        <p:cTn id="12" dur="500" fill="hold"/>
                                        <p:tgtEl>
                                          <p:spTgt spid="119813">
                                            <p:txEl>
                                              <p:pRg st="0" end="0"/>
                                            </p:txEl>
                                          </p:spTgt>
                                        </p:tgtEl>
                                        <p:attrNameLst>
                                          <p:attrName>ppt_w</p:attrName>
                                        </p:attrNameLst>
                                      </p:cBhvr>
                                      <p:tavLst>
                                        <p:tav tm="0">
                                          <p:val>
                                            <p:strVal val="(6*min(max(#ppt_w*#ppt_h,.3),1)-7.4)/-.7*#ppt_w"/>
                                          </p:val>
                                        </p:tav>
                                        <p:tav tm="100000">
                                          <p:val>
                                            <p:strVal val="#ppt_w"/>
                                          </p:val>
                                        </p:tav>
                                      </p:tavLst>
                                    </p:anim>
                                    <p:anim calcmode="lin" valueType="num">
                                      <p:cBhvr>
                                        <p:cTn id="13" dur="500" fill="hold"/>
                                        <p:tgtEl>
                                          <p:spTgt spid="119813">
                                            <p:txEl>
                                              <p:pRg st="0" end="0"/>
                                            </p:txEl>
                                          </p:spTgt>
                                        </p:tgtEl>
                                        <p:attrNameLst>
                                          <p:attrName>ppt_h</p:attrName>
                                        </p:attrNameLst>
                                      </p:cBhvr>
                                      <p:tavLst>
                                        <p:tav tm="0">
                                          <p:val>
                                            <p:strVal val="(6*min(max(#ppt_w*#ppt_h,.3),1)-7.4)/-.7*#ppt_h"/>
                                          </p:val>
                                        </p:tav>
                                        <p:tav tm="100000">
                                          <p:val>
                                            <p:strVal val="#ppt_h"/>
                                          </p:val>
                                        </p:tav>
                                      </p:tavLst>
                                    </p:anim>
                                    <p:anim calcmode="lin" valueType="num">
                                      <p:cBhvr>
                                        <p:cTn id="14" dur="500" fill="hold"/>
                                        <p:tgtEl>
                                          <p:spTgt spid="119813">
                                            <p:txEl>
                                              <p:pRg st="0" end="0"/>
                                            </p:txEl>
                                          </p:spTgt>
                                        </p:tgtEl>
                                        <p:attrNameLst>
                                          <p:attrName>ppt_x</p:attrName>
                                        </p:attrNameLst>
                                      </p:cBhvr>
                                      <p:tavLst>
                                        <p:tav tm="0">
                                          <p:val>
                                            <p:fltVal val="0.5"/>
                                          </p:val>
                                        </p:tav>
                                        <p:tav tm="100000">
                                          <p:val>
                                            <p:strVal val="#ppt_x"/>
                                          </p:val>
                                        </p:tav>
                                      </p:tavLst>
                                    </p:anim>
                                    <p:anim calcmode="lin" valueType="num">
                                      <p:cBhvr>
                                        <p:cTn id="15" dur="500" fill="hold"/>
                                        <p:tgtEl>
                                          <p:spTgt spid="119813">
                                            <p:txEl>
                                              <p:pRg st="0" end="0"/>
                                            </p:txEl>
                                          </p:spTgt>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2" grpId="0" autoUpdateAnimBg="0"/>
      <p:bldP spid="119813" grpId="0" build="p" bldLvl="5"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§2.4 </a:t>
            </a:r>
            <a:r>
              <a:rPr lang="zh-CN" altLang="en-US">
                <a:latin typeface="隶书" pitchFamily="49" charset="-122"/>
                <a:ea typeface="隶书" pitchFamily="49" charset="-122"/>
              </a:rPr>
              <a:t>关于永恒和变化的思考</a:t>
            </a:r>
          </a:p>
        </p:txBody>
      </p:sp>
      <p:sp>
        <p:nvSpPr>
          <p:cNvPr id="92163" name="Rectangle 3"/>
          <p:cNvSpPr>
            <a:spLocks noGrp="1" noRot="1" noChangeArrowheads="1"/>
          </p:cNvSpPr>
          <p:nvPr>
            <p:ph type="body" idx="1"/>
          </p:nvPr>
        </p:nvSpPr>
        <p:spPr/>
        <p:txBody>
          <a:bodyPr/>
          <a:lstStyle/>
          <a:p>
            <a:pPr eaLnBrk="1" hangingPunct="1"/>
            <a:r>
              <a:rPr lang="zh-CN" altLang="en-US" dirty="0">
                <a:latin typeface="隶书" pitchFamily="49" charset="-122"/>
                <a:ea typeface="隶书" pitchFamily="49" charset="-122"/>
              </a:rPr>
              <a:t>无论是爱奥尼亚自然哲学家还是毕达哥拉斯学派都把某一事物作为始基、本原。尤其是爱奥尼亚自然哲学家认为万物由此始基产生。但是他们没有注意到纷繁复杂的万物以什么方式从始基产生？这涉及到“一”与“多”，“存在”与“生成”，“变易”与“不变”的问题。后来的哲学家关注的就是这个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162"/>
                                        </p:tgtEl>
                                        <p:attrNameLst>
                                          <p:attrName>style.visibility</p:attrName>
                                        </p:attrNameLst>
                                      </p:cBhvr>
                                      <p:to>
                                        <p:strVal val="visible"/>
                                      </p:to>
                                    </p:set>
                                    <p:anim calcmode="lin" valueType="num">
                                      <p:cBhvr additive="base">
                                        <p:cTn id="7" dur="500" fill="hold"/>
                                        <p:tgtEl>
                                          <p:spTgt spid="92162"/>
                                        </p:tgtEl>
                                        <p:attrNameLst>
                                          <p:attrName>ppt_x</p:attrName>
                                        </p:attrNameLst>
                                      </p:cBhvr>
                                      <p:tavLst>
                                        <p:tav tm="0">
                                          <p:val>
                                            <p:strVal val="0-#ppt_w/2"/>
                                          </p:val>
                                        </p:tav>
                                        <p:tav tm="100000">
                                          <p:val>
                                            <p:strVal val="#ppt_x"/>
                                          </p:val>
                                        </p:tav>
                                      </p:tavLst>
                                    </p:anim>
                                    <p:anim calcmode="lin" valueType="num">
                                      <p:cBhvr additive="base">
                                        <p:cTn id="8" dur="500" fill="hold"/>
                                        <p:tgtEl>
                                          <p:spTgt spid="921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92163">
                                            <p:txEl>
                                              <p:pRg st="0" end="0"/>
                                            </p:txEl>
                                          </p:spTgt>
                                        </p:tgtEl>
                                        <p:attrNameLst>
                                          <p:attrName>style.visibility</p:attrName>
                                        </p:attrNameLst>
                                      </p:cBhvr>
                                      <p:to>
                                        <p:strVal val="visible"/>
                                      </p:to>
                                    </p:set>
                                    <p:anim calcmode="lin" valueType="num">
                                      <p:cBhvr>
                                        <p:cTn id="13" dur="500" fill="hold"/>
                                        <p:tgtEl>
                                          <p:spTgt spid="9216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9216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utoUpdateAnimBg="0"/>
      <p:bldP spid="92163" grpId="0" build="p" bldLvl="5"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一 赫拉克利特与巴门尼德</a:t>
            </a:r>
          </a:p>
        </p:txBody>
      </p:sp>
      <p:sp>
        <p:nvSpPr>
          <p:cNvPr id="94211" name="Rectangle 3"/>
          <p:cNvSpPr>
            <a:spLocks noGrp="1" noRot="1" noChangeArrowheads="1"/>
          </p:cNvSpPr>
          <p:nvPr>
            <p:ph type="body" idx="1"/>
          </p:nvPr>
        </p:nvSpPr>
        <p:spPr/>
        <p:txBody>
          <a:bodyPr/>
          <a:lstStyle/>
          <a:p>
            <a:pPr eaLnBrk="1" hangingPunct="1"/>
            <a:r>
              <a:rPr lang="en-US" altLang="zh-CN" dirty="0">
                <a:latin typeface="隶书" pitchFamily="49" charset="-122"/>
                <a:ea typeface="隶书" pitchFamily="49" charset="-122"/>
              </a:rPr>
              <a:t>1 </a:t>
            </a:r>
            <a:r>
              <a:rPr lang="zh-CN" altLang="en-US" dirty="0">
                <a:latin typeface="隶书" pitchFamily="49" charset="-122"/>
                <a:ea typeface="隶书" pitchFamily="49" charset="-122"/>
              </a:rPr>
              <a:t>赫拉克利特（</a:t>
            </a:r>
            <a:r>
              <a:rPr lang="en-US" altLang="zh-CN" dirty="0">
                <a:latin typeface="隶书" pitchFamily="49" charset="-122"/>
                <a:ea typeface="隶书" pitchFamily="49" charset="-122"/>
              </a:rPr>
              <a:t>BC535-475</a:t>
            </a:r>
            <a:r>
              <a:rPr lang="zh-CN" altLang="en-US" dirty="0">
                <a:latin typeface="隶书" pitchFamily="49" charset="-122"/>
                <a:ea typeface="隶书" pitchFamily="49" charset="-122"/>
              </a:rPr>
              <a:t>）：</a:t>
            </a:r>
          </a:p>
          <a:p>
            <a:pPr lvl="1" eaLnBrk="1" hangingPunct="1"/>
            <a:r>
              <a:rPr lang="zh-CN" altLang="en-US" dirty="0">
                <a:latin typeface="隶书" pitchFamily="49" charset="-122"/>
                <a:ea typeface="隶书" pitchFamily="49" charset="-122"/>
              </a:rPr>
              <a:t>核心思想：宇宙处于永不止息的变化状态之中；万物的本质是火，火最不稳定；</a:t>
            </a:r>
          </a:p>
          <a:p>
            <a:pPr lvl="1" eaLnBrk="1" hangingPunct="1"/>
            <a:r>
              <a:rPr lang="zh-CN" altLang="en-US" dirty="0">
                <a:latin typeface="隶书" pitchFamily="49" charset="-122"/>
                <a:ea typeface="隶书" pitchFamily="49" charset="-122"/>
              </a:rPr>
              <a:t>“人不能两次走进同一条河流”</a:t>
            </a:r>
          </a:p>
          <a:p>
            <a:pPr lvl="1" eaLnBrk="1" hangingPunct="1"/>
            <a:r>
              <a:rPr lang="zh-CN" altLang="en-US" dirty="0">
                <a:latin typeface="隶书" pitchFamily="49" charset="-122"/>
                <a:ea typeface="隶书" pitchFamily="49" charset="-122"/>
              </a:rPr>
              <a:t>没有什么东西的性质不变，没有什么东西具有永恒的性质，每种东西既存在，又不存在。</a:t>
            </a:r>
          </a:p>
          <a:p>
            <a:pPr lvl="1" eaLnBrk="1" hangingPunct="1"/>
            <a:r>
              <a:rPr lang="zh-CN" altLang="en-US" dirty="0">
                <a:latin typeface="隶书" pitchFamily="49" charset="-122"/>
                <a:ea typeface="隶书" pitchFamily="49" charset="-122"/>
              </a:rPr>
              <a:t>比如，音乐中的和谐就产生于高低音调的结合，即对立面的统一。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210"/>
                                        </p:tgtEl>
                                        <p:attrNameLst>
                                          <p:attrName>style.visibility</p:attrName>
                                        </p:attrNameLst>
                                      </p:cBhvr>
                                      <p:to>
                                        <p:strVal val="visible"/>
                                      </p:to>
                                    </p:set>
                                    <p:anim calcmode="lin" valueType="num">
                                      <p:cBhvr additive="base">
                                        <p:cTn id="7" dur="500" fill="hold"/>
                                        <p:tgtEl>
                                          <p:spTgt spid="94210"/>
                                        </p:tgtEl>
                                        <p:attrNameLst>
                                          <p:attrName>ppt_x</p:attrName>
                                        </p:attrNameLst>
                                      </p:cBhvr>
                                      <p:tavLst>
                                        <p:tav tm="0">
                                          <p:val>
                                            <p:strVal val="0-#ppt_w/2"/>
                                          </p:val>
                                        </p:tav>
                                        <p:tav tm="100000">
                                          <p:val>
                                            <p:strVal val="#ppt_x"/>
                                          </p:val>
                                        </p:tav>
                                      </p:tavLst>
                                    </p:anim>
                                    <p:anim calcmode="lin" valueType="num">
                                      <p:cBhvr additive="base">
                                        <p:cTn id="8" dur="500" fill="hold"/>
                                        <p:tgtEl>
                                          <p:spTgt spid="942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4" fill="hold" grpId="0" nodeType="clickEffect">
                                  <p:stCondLst>
                                    <p:cond delay="0"/>
                                  </p:stCondLst>
                                  <p:childTnLst>
                                    <p:set>
                                      <p:cBhvr>
                                        <p:cTn id="12" dur="1" fill="hold">
                                          <p:stCondLst>
                                            <p:cond delay="0"/>
                                          </p:stCondLst>
                                        </p:cTn>
                                        <p:tgtEl>
                                          <p:spTgt spid="94211">
                                            <p:txEl>
                                              <p:pRg st="0" end="0"/>
                                            </p:txEl>
                                          </p:spTgt>
                                        </p:tgtEl>
                                        <p:attrNameLst>
                                          <p:attrName>style.visibility</p:attrName>
                                        </p:attrNameLst>
                                      </p:cBhvr>
                                      <p:to>
                                        <p:strVal val="visible"/>
                                      </p:to>
                                    </p:set>
                                    <p:anim calcmode="lin" valueType="num">
                                      <p:cBhvr>
                                        <p:cTn id="13" dur="500" fill="hold"/>
                                        <p:tgtEl>
                                          <p:spTgt spid="94211">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94211">
                                            <p:txEl>
                                              <p:pRg st="0" end="0"/>
                                            </p:txEl>
                                          </p:spTgt>
                                        </p:tgtEl>
                                        <p:attrNameLst>
                                          <p:attrName>ppt_y</p:attrName>
                                        </p:attrNameLst>
                                      </p:cBhvr>
                                      <p:tavLst>
                                        <p:tav tm="0">
                                          <p:val>
                                            <p:strVal val="#ppt_y+#ppt_h/2"/>
                                          </p:val>
                                        </p:tav>
                                        <p:tav tm="100000">
                                          <p:val>
                                            <p:strVal val="#ppt_y"/>
                                          </p:val>
                                        </p:tav>
                                      </p:tavLst>
                                    </p:anim>
                                    <p:anim calcmode="lin" valueType="num">
                                      <p:cBhvr>
                                        <p:cTn id="15" dur="500" fill="hold"/>
                                        <p:tgtEl>
                                          <p:spTgt spid="94211">
                                            <p:txEl>
                                              <p:pRg st="0" end="0"/>
                                            </p:txEl>
                                          </p:spTgt>
                                        </p:tgtEl>
                                        <p:attrNameLst>
                                          <p:attrName>ppt_w</p:attrName>
                                        </p:attrNameLst>
                                      </p:cBhvr>
                                      <p:tavLst>
                                        <p:tav tm="0">
                                          <p:val>
                                            <p:strVal val="#ppt_w"/>
                                          </p:val>
                                        </p:tav>
                                        <p:tav tm="100000">
                                          <p:val>
                                            <p:strVal val="#ppt_w"/>
                                          </p:val>
                                        </p:tav>
                                      </p:tavLst>
                                    </p:anim>
                                    <p:anim calcmode="lin" valueType="num">
                                      <p:cBhvr>
                                        <p:cTn id="16" dur="500" fill="hold"/>
                                        <p:tgtEl>
                                          <p:spTgt spid="94211">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4" fill="hold" grpId="0" nodeType="clickEffect">
                                  <p:stCondLst>
                                    <p:cond delay="0"/>
                                  </p:stCondLst>
                                  <p:childTnLst>
                                    <p:set>
                                      <p:cBhvr>
                                        <p:cTn id="20" dur="1" fill="hold">
                                          <p:stCondLst>
                                            <p:cond delay="0"/>
                                          </p:stCondLst>
                                        </p:cTn>
                                        <p:tgtEl>
                                          <p:spTgt spid="94211">
                                            <p:txEl>
                                              <p:pRg st="1" end="1"/>
                                            </p:txEl>
                                          </p:spTgt>
                                        </p:tgtEl>
                                        <p:attrNameLst>
                                          <p:attrName>style.visibility</p:attrName>
                                        </p:attrNameLst>
                                      </p:cBhvr>
                                      <p:to>
                                        <p:strVal val="visible"/>
                                      </p:to>
                                    </p:set>
                                    <p:anim calcmode="lin" valueType="num">
                                      <p:cBhvr>
                                        <p:cTn id="21" dur="500" fill="hold"/>
                                        <p:tgtEl>
                                          <p:spTgt spid="94211">
                                            <p:txEl>
                                              <p:pRg st="1" end="1"/>
                                            </p:txEl>
                                          </p:spTgt>
                                        </p:tgtEl>
                                        <p:attrNameLst>
                                          <p:attrName>ppt_x</p:attrName>
                                        </p:attrNameLst>
                                      </p:cBhvr>
                                      <p:tavLst>
                                        <p:tav tm="0">
                                          <p:val>
                                            <p:strVal val="#ppt_x"/>
                                          </p:val>
                                        </p:tav>
                                        <p:tav tm="100000">
                                          <p:val>
                                            <p:strVal val="#ppt_x"/>
                                          </p:val>
                                        </p:tav>
                                      </p:tavLst>
                                    </p:anim>
                                    <p:anim calcmode="lin" valueType="num">
                                      <p:cBhvr>
                                        <p:cTn id="22" dur="500" fill="hold"/>
                                        <p:tgtEl>
                                          <p:spTgt spid="94211">
                                            <p:txEl>
                                              <p:pRg st="1" end="1"/>
                                            </p:txEl>
                                          </p:spTgt>
                                        </p:tgtEl>
                                        <p:attrNameLst>
                                          <p:attrName>ppt_y</p:attrName>
                                        </p:attrNameLst>
                                      </p:cBhvr>
                                      <p:tavLst>
                                        <p:tav tm="0">
                                          <p:val>
                                            <p:strVal val="#ppt_y+#ppt_h/2"/>
                                          </p:val>
                                        </p:tav>
                                        <p:tav tm="100000">
                                          <p:val>
                                            <p:strVal val="#ppt_y"/>
                                          </p:val>
                                        </p:tav>
                                      </p:tavLst>
                                    </p:anim>
                                    <p:anim calcmode="lin" valueType="num">
                                      <p:cBhvr>
                                        <p:cTn id="23" dur="500" fill="hold"/>
                                        <p:tgtEl>
                                          <p:spTgt spid="94211">
                                            <p:txEl>
                                              <p:pRg st="1" end="1"/>
                                            </p:txEl>
                                          </p:spTgt>
                                        </p:tgtEl>
                                        <p:attrNameLst>
                                          <p:attrName>ppt_w</p:attrName>
                                        </p:attrNameLst>
                                      </p:cBhvr>
                                      <p:tavLst>
                                        <p:tav tm="0">
                                          <p:val>
                                            <p:strVal val="#ppt_w"/>
                                          </p:val>
                                        </p:tav>
                                        <p:tav tm="100000">
                                          <p:val>
                                            <p:strVal val="#ppt_w"/>
                                          </p:val>
                                        </p:tav>
                                      </p:tavLst>
                                    </p:anim>
                                    <p:anim calcmode="lin" valueType="num">
                                      <p:cBhvr>
                                        <p:cTn id="24" dur="500" fill="hold"/>
                                        <p:tgtEl>
                                          <p:spTgt spid="9421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4" fill="hold" grpId="0" nodeType="clickEffect">
                                  <p:stCondLst>
                                    <p:cond delay="0"/>
                                  </p:stCondLst>
                                  <p:childTnLst>
                                    <p:set>
                                      <p:cBhvr>
                                        <p:cTn id="28" dur="1" fill="hold">
                                          <p:stCondLst>
                                            <p:cond delay="0"/>
                                          </p:stCondLst>
                                        </p:cTn>
                                        <p:tgtEl>
                                          <p:spTgt spid="94211">
                                            <p:txEl>
                                              <p:pRg st="2" end="2"/>
                                            </p:txEl>
                                          </p:spTgt>
                                        </p:tgtEl>
                                        <p:attrNameLst>
                                          <p:attrName>style.visibility</p:attrName>
                                        </p:attrNameLst>
                                      </p:cBhvr>
                                      <p:to>
                                        <p:strVal val="visible"/>
                                      </p:to>
                                    </p:set>
                                    <p:anim calcmode="lin" valueType="num">
                                      <p:cBhvr>
                                        <p:cTn id="29" dur="500" fill="hold"/>
                                        <p:tgtEl>
                                          <p:spTgt spid="94211">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94211">
                                            <p:txEl>
                                              <p:pRg st="2" end="2"/>
                                            </p:txEl>
                                          </p:spTgt>
                                        </p:tgtEl>
                                        <p:attrNameLst>
                                          <p:attrName>ppt_y</p:attrName>
                                        </p:attrNameLst>
                                      </p:cBhvr>
                                      <p:tavLst>
                                        <p:tav tm="0">
                                          <p:val>
                                            <p:strVal val="#ppt_y+#ppt_h/2"/>
                                          </p:val>
                                        </p:tav>
                                        <p:tav tm="100000">
                                          <p:val>
                                            <p:strVal val="#ppt_y"/>
                                          </p:val>
                                        </p:tav>
                                      </p:tavLst>
                                    </p:anim>
                                    <p:anim calcmode="lin" valueType="num">
                                      <p:cBhvr>
                                        <p:cTn id="31" dur="500" fill="hold"/>
                                        <p:tgtEl>
                                          <p:spTgt spid="94211">
                                            <p:txEl>
                                              <p:pRg st="2" end="2"/>
                                            </p:txEl>
                                          </p:spTgt>
                                        </p:tgtEl>
                                        <p:attrNameLst>
                                          <p:attrName>ppt_w</p:attrName>
                                        </p:attrNameLst>
                                      </p:cBhvr>
                                      <p:tavLst>
                                        <p:tav tm="0">
                                          <p:val>
                                            <p:strVal val="#ppt_w"/>
                                          </p:val>
                                        </p:tav>
                                        <p:tav tm="100000">
                                          <p:val>
                                            <p:strVal val="#ppt_w"/>
                                          </p:val>
                                        </p:tav>
                                      </p:tavLst>
                                    </p:anim>
                                    <p:anim calcmode="lin" valueType="num">
                                      <p:cBhvr>
                                        <p:cTn id="32" dur="500" fill="hold"/>
                                        <p:tgtEl>
                                          <p:spTgt spid="9421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4" fill="hold" grpId="0" nodeType="clickEffect">
                                  <p:stCondLst>
                                    <p:cond delay="0"/>
                                  </p:stCondLst>
                                  <p:childTnLst>
                                    <p:set>
                                      <p:cBhvr>
                                        <p:cTn id="36" dur="1" fill="hold">
                                          <p:stCondLst>
                                            <p:cond delay="0"/>
                                          </p:stCondLst>
                                        </p:cTn>
                                        <p:tgtEl>
                                          <p:spTgt spid="94211">
                                            <p:txEl>
                                              <p:pRg st="3" end="3"/>
                                            </p:txEl>
                                          </p:spTgt>
                                        </p:tgtEl>
                                        <p:attrNameLst>
                                          <p:attrName>style.visibility</p:attrName>
                                        </p:attrNameLst>
                                      </p:cBhvr>
                                      <p:to>
                                        <p:strVal val="visible"/>
                                      </p:to>
                                    </p:set>
                                    <p:anim calcmode="lin" valueType="num">
                                      <p:cBhvr>
                                        <p:cTn id="37" dur="500" fill="hold"/>
                                        <p:tgtEl>
                                          <p:spTgt spid="94211">
                                            <p:txEl>
                                              <p:pRg st="3" end="3"/>
                                            </p:txEl>
                                          </p:spTgt>
                                        </p:tgtEl>
                                        <p:attrNameLst>
                                          <p:attrName>ppt_x</p:attrName>
                                        </p:attrNameLst>
                                      </p:cBhvr>
                                      <p:tavLst>
                                        <p:tav tm="0">
                                          <p:val>
                                            <p:strVal val="#ppt_x"/>
                                          </p:val>
                                        </p:tav>
                                        <p:tav tm="100000">
                                          <p:val>
                                            <p:strVal val="#ppt_x"/>
                                          </p:val>
                                        </p:tav>
                                      </p:tavLst>
                                    </p:anim>
                                    <p:anim calcmode="lin" valueType="num">
                                      <p:cBhvr>
                                        <p:cTn id="38" dur="500" fill="hold"/>
                                        <p:tgtEl>
                                          <p:spTgt spid="94211">
                                            <p:txEl>
                                              <p:pRg st="3" end="3"/>
                                            </p:txEl>
                                          </p:spTgt>
                                        </p:tgtEl>
                                        <p:attrNameLst>
                                          <p:attrName>ppt_y</p:attrName>
                                        </p:attrNameLst>
                                      </p:cBhvr>
                                      <p:tavLst>
                                        <p:tav tm="0">
                                          <p:val>
                                            <p:strVal val="#ppt_y+#ppt_h/2"/>
                                          </p:val>
                                        </p:tav>
                                        <p:tav tm="100000">
                                          <p:val>
                                            <p:strVal val="#ppt_y"/>
                                          </p:val>
                                        </p:tav>
                                      </p:tavLst>
                                    </p:anim>
                                    <p:anim calcmode="lin" valueType="num">
                                      <p:cBhvr>
                                        <p:cTn id="39" dur="500" fill="hold"/>
                                        <p:tgtEl>
                                          <p:spTgt spid="94211">
                                            <p:txEl>
                                              <p:pRg st="3" end="3"/>
                                            </p:txEl>
                                          </p:spTgt>
                                        </p:tgtEl>
                                        <p:attrNameLst>
                                          <p:attrName>ppt_w</p:attrName>
                                        </p:attrNameLst>
                                      </p:cBhvr>
                                      <p:tavLst>
                                        <p:tav tm="0">
                                          <p:val>
                                            <p:strVal val="#ppt_w"/>
                                          </p:val>
                                        </p:tav>
                                        <p:tav tm="100000">
                                          <p:val>
                                            <p:strVal val="#ppt_w"/>
                                          </p:val>
                                        </p:tav>
                                      </p:tavLst>
                                    </p:anim>
                                    <p:anim calcmode="lin" valueType="num">
                                      <p:cBhvr>
                                        <p:cTn id="40" dur="500" fill="hold"/>
                                        <p:tgtEl>
                                          <p:spTgt spid="9421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4" fill="hold" grpId="0" nodeType="clickEffect">
                                  <p:stCondLst>
                                    <p:cond delay="0"/>
                                  </p:stCondLst>
                                  <p:childTnLst>
                                    <p:set>
                                      <p:cBhvr>
                                        <p:cTn id="44" dur="1" fill="hold">
                                          <p:stCondLst>
                                            <p:cond delay="0"/>
                                          </p:stCondLst>
                                        </p:cTn>
                                        <p:tgtEl>
                                          <p:spTgt spid="94211">
                                            <p:txEl>
                                              <p:pRg st="4" end="4"/>
                                            </p:txEl>
                                          </p:spTgt>
                                        </p:tgtEl>
                                        <p:attrNameLst>
                                          <p:attrName>style.visibility</p:attrName>
                                        </p:attrNameLst>
                                      </p:cBhvr>
                                      <p:to>
                                        <p:strVal val="visible"/>
                                      </p:to>
                                    </p:set>
                                    <p:anim calcmode="lin" valueType="num">
                                      <p:cBhvr>
                                        <p:cTn id="45" dur="500" fill="hold"/>
                                        <p:tgtEl>
                                          <p:spTgt spid="94211">
                                            <p:txEl>
                                              <p:pRg st="4" end="4"/>
                                            </p:txEl>
                                          </p:spTgt>
                                        </p:tgtEl>
                                        <p:attrNameLst>
                                          <p:attrName>ppt_x</p:attrName>
                                        </p:attrNameLst>
                                      </p:cBhvr>
                                      <p:tavLst>
                                        <p:tav tm="0">
                                          <p:val>
                                            <p:strVal val="#ppt_x"/>
                                          </p:val>
                                        </p:tav>
                                        <p:tav tm="100000">
                                          <p:val>
                                            <p:strVal val="#ppt_x"/>
                                          </p:val>
                                        </p:tav>
                                      </p:tavLst>
                                    </p:anim>
                                    <p:anim calcmode="lin" valueType="num">
                                      <p:cBhvr>
                                        <p:cTn id="46" dur="500" fill="hold"/>
                                        <p:tgtEl>
                                          <p:spTgt spid="94211">
                                            <p:txEl>
                                              <p:pRg st="4" end="4"/>
                                            </p:txEl>
                                          </p:spTgt>
                                        </p:tgtEl>
                                        <p:attrNameLst>
                                          <p:attrName>ppt_y</p:attrName>
                                        </p:attrNameLst>
                                      </p:cBhvr>
                                      <p:tavLst>
                                        <p:tav tm="0">
                                          <p:val>
                                            <p:strVal val="#ppt_y+#ppt_h/2"/>
                                          </p:val>
                                        </p:tav>
                                        <p:tav tm="100000">
                                          <p:val>
                                            <p:strVal val="#ppt_y"/>
                                          </p:val>
                                        </p:tav>
                                      </p:tavLst>
                                    </p:anim>
                                    <p:anim calcmode="lin" valueType="num">
                                      <p:cBhvr>
                                        <p:cTn id="47" dur="500" fill="hold"/>
                                        <p:tgtEl>
                                          <p:spTgt spid="94211">
                                            <p:txEl>
                                              <p:pRg st="4" end="4"/>
                                            </p:txEl>
                                          </p:spTgt>
                                        </p:tgtEl>
                                        <p:attrNameLst>
                                          <p:attrName>ppt_w</p:attrName>
                                        </p:attrNameLst>
                                      </p:cBhvr>
                                      <p:tavLst>
                                        <p:tav tm="0">
                                          <p:val>
                                            <p:strVal val="#ppt_w"/>
                                          </p:val>
                                        </p:tav>
                                        <p:tav tm="100000">
                                          <p:val>
                                            <p:strVal val="#ppt_w"/>
                                          </p:val>
                                        </p:tav>
                                      </p:tavLst>
                                    </p:anim>
                                    <p:anim calcmode="lin" valueType="num">
                                      <p:cBhvr>
                                        <p:cTn id="48" dur="500" fill="hold"/>
                                        <p:tgtEl>
                                          <p:spTgt spid="94211">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utoUpdateAnimBg="0"/>
      <p:bldP spid="94211" grpId="0" build="p" bldLvl="5"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Rectangle 2"/>
          <p:cNvSpPr>
            <a:spLocks noGrp="1" noRot="1" noChangeArrowheads="1"/>
          </p:cNvSpPr>
          <p:nvPr>
            <p:ph type="title"/>
          </p:nvPr>
        </p:nvSpPr>
        <p:spPr/>
        <p:txBody>
          <a:bodyPr/>
          <a:lstStyle/>
          <a:p>
            <a:pPr eaLnBrk="1" hangingPunct="1"/>
            <a:r>
              <a:rPr lang="en-US" altLang="zh-CN" dirty="0">
                <a:latin typeface="隶书" pitchFamily="49" charset="-122"/>
                <a:ea typeface="隶书" pitchFamily="49" charset="-122"/>
              </a:rPr>
              <a:t>2 </a:t>
            </a:r>
            <a:r>
              <a:rPr lang="zh-CN" altLang="en-US" dirty="0">
                <a:latin typeface="隶书" pitchFamily="49" charset="-122"/>
                <a:ea typeface="隶书" pitchFamily="49" charset="-122"/>
              </a:rPr>
              <a:t>巴门尼德（</a:t>
            </a:r>
            <a:r>
              <a:rPr lang="en-US" altLang="zh-CN" dirty="0">
                <a:latin typeface="隶书" pitchFamily="49" charset="-122"/>
                <a:ea typeface="隶书" pitchFamily="49" charset="-122"/>
              </a:rPr>
              <a:t>BC540-470</a:t>
            </a:r>
            <a:r>
              <a:rPr lang="zh-CN" altLang="en-US" dirty="0">
                <a:latin typeface="隶书" pitchFamily="49" charset="-122"/>
                <a:ea typeface="隶书" pitchFamily="49" charset="-122"/>
              </a:rPr>
              <a:t>）</a:t>
            </a:r>
          </a:p>
        </p:txBody>
      </p:sp>
      <p:sp>
        <p:nvSpPr>
          <p:cNvPr id="96259" name="Rectangle 3"/>
          <p:cNvSpPr>
            <a:spLocks noGrp="1" noRot="1" noChangeArrowheads="1"/>
          </p:cNvSpPr>
          <p:nvPr>
            <p:ph type="body" idx="1"/>
          </p:nvPr>
        </p:nvSpPr>
        <p:spPr/>
        <p:txBody>
          <a:bodyPr/>
          <a:lstStyle/>
          <a:p>
            <a:pPr eaLnBrk="1" hangingPunct="1"/>
            <a:r>
              <a:rPr lang="zh-CN" altLang="en-US" dirty="0">
                <a:latin typeface="隶书" pitchFamily="49" charset="-122"/>
                <a:ea typeface="隶书" pitchFamily="49" charset="-122"/>
              </a:rPr>
              <a:t>严厉抨击赫拉克利特的观点，根本否认变化和变易的可能性。</a:t>
            </a:r>
          </a:p>
          <a:p>
            <a:pPr eaLnBrk="1" hangingPunct="1"/>
            <a:r>
              <a:rPr lang="zh-CN" altLang="en-US" dirty="0">
                <a:latin typeface="隶书" pitchFamily="49" charset="-122"/>
                <a:ea typeface="隶书" pitchFamily="49" charset="-122"/>
              </a:rPr>
              <a:t>基本思想：只有一个永恒的、不变的存在（充实）；</a:t>
            </a:r>
          </a:p>
          <a:p>
            <a:pPr eaLnBrk="1" hangingPunct="1"/>
            <a:r>
              <a:rPr lang="zh-CN" altLang="en-US" dirty="0">
                <a:latin typeface="隶书" pitchFamily="49" charset="-122"/>
                <a:ea typeface="隶书" pitchFamily="49" charset="-122"/>
              </a:rPr>
              <a:t>通过思维理解存在，得出思维即是存在，因为不能思维的就是非存在；</a:t>
            </a:r>
          </a:p>
          <a:p>
            <a:pPr eaLnBrk="1" hangingPunct="1"/>
            <a:r>
              <a:rPr lang="zh-CN" altLang="en-US" dirty="0">
                <a:latin typeface="隶书" pitchFamily="49" charset="-122"/>
                <a:ea typeface="隶书" pitchFamily="49" charset="-122"/>
              </a:rPr>
              <a:t>感觉显示的变化和多样性，是非存在的一种存在，是谬误的原因。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258"/>
                                        </p:tgtEl>
                                        <p:attrNameLst>
                                          <p:attrName>style.visibility</p:attrName>
                                        </p:attrNameLst>
                                      </p:cBhvr>
                                      <p:to>
                                        <p:strVal val="visible"/>
                                      </p:to>
                                    </p:set>
                                    <p:anim calcmode="lin" valueType="num">
                                      <p:cBhvr additive="base">
                                        <p:cTn id="7" dur="500" fill="hold"/>
                                        <p:tgtEl>
                                          <p:spTgt spid="96258"/>
                                        </p:tgtEl>
                                        <p:attrNameLst>
                                          <p:attrName>ppt_x</p:attrName>
                                        </p:attrNameLst>
                                      </p:cBhvr>
                                      <p:tavLst>
                                        <p:tav tm="0">
                                          <p:val>
                                            <p:strVal val="0-#ppt_w/2"/>
                                          </p:val>
                                        </p:tav>
                                        <p:tav tm="100000">
                                          <p:val>
                                            <p:strVal val="#ppt_x"/>
                                          </p:val>
                                        </p:tav>
                                      </p:tavLst>
                                    </p:anim>
                                    <p:anim calcmode="lin" valueType="num">
                                      <p:cBhvr additive="base">
                                        <p:cTn id="8" dur="500" fill="hold"/>
                                        <p:tgtEl>
                                          <p:spTgt spid="9625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12" fill="hold" grpId="0" nodeType="clickEffect">
                                  <p:stCondLst>
                                    <p:cond delay="0"/>
                                  </p:stCondLst>
                                  <p:childTnLst>
                                    <p:set>
                                      <p:cBhvr>
                                        <p:cTn id="12" dur="1" fill="hold">
                                          <p:stCondLst>
                                            <p:cond delay="0"/>
                                          </p:stCondLst>
                                        </p:cTn>
                                        <p:tgtEl>
                                          <p:spTgt spid="96259">
                                            <p:txEl>
                                              <p:pRg st="0" end="0"/>
                                            </p:txEl>
                                          </p:spTgt>
                                        </p:tgtEl>
                                        <p:attrNameLst>
                                          <p:attrName>style.visibility</p:attrName>
                                        </p:attrNameLst>
                                      </p:cBhvr>
                                      <p:to>
                                        <p:strVal val="visible"/>
                                      </p:to>
                                    </p:set>
                                    <p:animEffect transition="in" filter="strips(downLeft)">
                                      <p:cBhvr>
                                        <p:cTn id="13" dur="500"/>
                                        <p:tgtEl>
                                          <p:spTgt spid="9625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grpId="0" nodeType="clickEffect">
                                  <p:stCondLst>
                                    <p:cond delay="0"/>
                                  </p:stCondLst>
                                  <p:childTnLst>
                                    <p:set>
                                      <p:cBhvr>
                                        <p:cTn id="17" dur="1" fill="hold">
                                          <p:stCondLst>
                                            <p:cond delay="0"/>
                                          </p:stCondLst>
                                        </p:cTn>
                                        <p:tgtEl>
                                          <p:spTgt spid="96259">
                                            <p:txEl>
                                              <p:pRg st="1" end="1"/>
                                            </p:txEl>
                                          </p:spTgt>
                                        </p:tgtEl>
                                        <p:attrNameLst>
                                          <p:attrName>style.visibility</p:attrName>
                                        </p:attrNameLst>
                                      </p:cBhvr>
                                      <p:to>
                                        <p:strVal val="visible"/>
                                      </p:to>
                                    </p:set>
                                    <p:animEffect transition="in" filter="strips(downLeft)">
                                      <p:cBhvr>
                                        <p:cTn id="18" dur="500"/>
                                        <p:tgtEl>
                                          <p:spTgt spid="9625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12" fill="hold" grpId="0" nodeType="clickEffect">
                                  <p:stCondLst>
                                    <p:cond delay="0"/>
                                  </p:stCondLst>
                                  <p:childTnLst>
                                    <p:set>
                                      <p:cBhvr>
                                        <p:cTn id="22" dur="1" fill="hold">
                                          <p:stCondLst>
                                            <p:cond delay="0"/>
                                          </p:stCondLst>
                                        </p:cTn>
                                        <p:tgtEl>
                                          <p:spTgt spid="96259">
                                            <p:txEl>
                                              <p:pRg st="2" end="2"/>
                                            </p:txEl>
                                          </p:spTgt>
                                        </p:tgtEl>
                                        <p:attrNameLst>
                                          <p:attrName>style.visibility</p:attrName>
                                        </p:attrNameLst>
                                      </p:cBhvr>
                                      <p:to>
                                        <p:strVal val="visible"/>
                                      </p:to>
                                    </p:set>
                                    <p:animEffect transition="in" filter="strips(downLeft)">
                                      <p:cBhvr>
                                        <p:cTn id="23" dur="500"/>
                                        <p:tgtEl>
                                          <p:spTgt spid="96259">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8" presetClass="entr" presetSubtype="12" fill="hold" grpId="0" nodeType="clickEffect">
                                  <p:stCondLst>
                                    <p:cond delay="0"/>
                                  </p:stCondLst>
                                  <p:childTnLst>
                                    <p:set>
                                      <p:cBhvr>
                                        <p:cTn id="27" dur="1" fill="hold">
                                          <p:stCondLst>
                                            <p:cond delay="0"/>
                                          </p:stCondLst>
                                        </p:cTn>
                                        <p:tgtEl>
                                          <p:spTgt spid="96259">
                                            <p:txEl>
                                              <p:pRg st="3" end="3"/>
                                            </p:txEl>
                                          </p:spTgt>
                                        </p:tgtEl>
                                        <p:attrNameLst>
                                          <p:attrName>style.visibility</p:attrName>
                                        </p:attrNameLst>
                                      </p:cBhvr>
                                      <p:to>
                                        <p:strVal val="visible"/>
                                      </p:to>
                                    </p:set>
                                    <p:animEffect transition="in" filter="strips(downLeft)">
                                      <p:cBhvr>
                                        <p:cTn id="28" dur="500"/>
                                        <p:tgtEl>
                                          <p:spTgt spid="962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autoUpdateAnimBg="0"/>
      <p:bldP spid="96259" grpId="0" build="p" bldLvl="5"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二 折中主义体系</a:t>
            </a:r>
          </a:p>
        </p:txBody>
      </p:sp>
      <p:sp>
        <p:nvSpPr>
          <p:cNvPr id="98307"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恩培多克勒和原子论者对变化采取了一种折中的态度：绝对的变化不可能，只有相对的变化。</a:t>
            </a:r>
          </a:p>
          <a:p>
            <a:pPr eaLnBrk="1" hangingPunct="1"/>
            <a:r>
              <a:rPr lang="zh-CN" altLang="en-US">
                <a:latin typeface="隶书" pitchFamily="49" charset="-122"/>
                <a:ea typeface="隶书" pitchFamily="49" charset="-122"/>
              </a:rPr>
              <a:t>承认有一些东西或实在的分子是永恒、原始、不灭和非派生的；</a:t>
            </a:r>
          </a:p>
          <a:p>
            <a:pPr eaLnBrk="1" hangingPunct="1"/>
            <a:r>
              <a:rPr lang="zh-CN" altLang="en-US">
                <a:latin typeface="隶书" pitchFamily="49" charset="-122"/>
                <a:ea typeface="隶书" pitchFamily="49" charset="-122"/>
              </a:rPr>
              <a:t>生成是元素的聚合；衰亡是元素的分离；变化是元素之间关系的变化；</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 calcmode="lin" valueType="num">
                                      <p:cBhvr additive="base">
                                        <p:cTn id="7" dur="500" fill="hold"/>
                                        <p:tgtEl>
                                          <p:spTgt spid="98306"/>
                                        </p:tgtEl>
                                        <p:attrNameLst>
                                          <p:attrName>ppt_x</p:attrName>
                                        </p:attrNameLst>
                                      </p:cBhvr>
                                      <p:tavLst>
                                        <p:tav tm="0">
                                          <p:val>
                                            <p:strVal val="0-#ppt_w/2"/>
                                          </p:val>
                                        </p:tav>
                                        <p:tav tm="100000">
                                          <p:val>
                                            <p:strVal val="#ppt_x"/>
                                          </p:val>
                                        </p:tav>
                                      </p:tavLst>
                                    </p:anim>
                                    <p:anim calcmode="lin" valueType="num">
                                      <p:cBhvr additive="base">
                                        <p:cTn id="8" dur="500" fill="hold"/>
                                        <p:tgtEl>
                                          <p:spTgt spid="9830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98307">
                                            <p:txEl>
                                              <p:pRg st="0" end="0"/>
                                            </p:txEl>
                                          </p:spTgt>
                                        </p:tgtEl>
                                        <p:attrNameLst>
                                          <p:attrName>style.visibility</p:attrName>
                                        </p:attrNameLst>
                                      </p:cBhvr>
                                      <p:to>
                                        <p:strVal val="visible"/>
                                      </p:to>
                                    </p:set>
                                    <p:animEffect transition="in" filter="strips(downRight)">
                                      <p:cBhvr>
                                        <p:cTn id="13" dur="500"/>
                                        <p:tgtEl>
                                          <p:spTgt spid="9830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98307">
                                            <p:txEl>
                                              <p:pRg st="1" end="1"/>
                                            </p:txEl>
                                          </p:spTgt>
                                        </p:tgtEl>
                                        <p:attrNameLst>
                                          <p:attrName>style.visibility</p:attrName>
                                        </p:attrNameLst>
                                      </p:cBhvr>
                                      <p:to>
                                        <p:strVal val="visible"/>
                                      </p:to>
                                    </p:set>
                                    <p:animEffect transition="in" filter="strips(downRight)">
                                      <p:cBhvr>
                                        <p:cTn id="18" dur="500"/>
                                        <p:tgtEl>
                                          <p:spTgt spid="98307">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98307">
                                            <p:txEl>
                                              <p:pRg st="2" end="2"/>
                                            </p:txEl>
                                          </p:spTgt>
                                        </p:tgtEl>
                                        <p:attrNameLst>
                                          <p:attrName>style.visibility</p:attrName>
                                        </p:attrNameLst>
                                      </p:cBhvr>
                                      <p:to>
                                        <p:strVal val="visible"/>
                                      </p:to>
                                    </p:set>
                                    <p:animEffect transition="in" filter="strips(downRight)">
                                      <p:cBhvr>
                                        <p:cTn id="23" dur="500"/>
                                        <p:tgtEl>
                                          <p:spTgt spid="983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autoUpdateAnimBg="0"/>
      <p:bldP spid="98307" grpId="0" build="p" bldLvl="5"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1 </a:t>
            </a:r>
            <a:r>
              <a:rPr lang="zh-CN" altLang="en-US">
                <a:latin typeface="隶书" pitchFamily="49" charset="-122"/>
                <a:ea typeface="隶书" pitchFamily="49" charset="-122"/>
              </a:rPr>
              <a:t>恩培多克勒（</a:t>
            </a:r>
            <a:r>
              <a:rPr lang="en-US" altLang="zh-CN">
                <a:latin typeface="隶书" pitchFamily="49" charset="-122"/>
                <a:ea typeface="隶书" pitchFamily="49" charset="-122"/>
              </a:rPr>
              <a:t>BC495-435</a:t>
            </a:r>
            <a:r>
              <a:rPr lang="zh-CN" altLang="en-US">
                <a:latin typeface="隶书" pitchFamily="49" charset="-122"/>
                <a:ea typeface="隶书" pitchFamily="49" charset="-122"/>
              </a:rPr>
              <a:t>）</a:t>
            </a:r>
          </a:p>
        </p:txBody>
      </p:sp>
      <p:sp>
        <p:nvSpPr>
          <p:cNvPr id="103427" name="Rectangle 3"/>
          <p:cNvSpPr>
            <a:spLocks noGrp="1" noRot="1" noChangeArrowheads="1"/>
          </p:cNvSpPr>
          <p:nvPr>
            <p:ph type="body" idx="1"/>
          </p:nvPr>
        </p:nvSpPr>
        <p:spPr>
          <a:xfrm>
            <a:off x="301625" y="1484313"/>
            <a:ext cx="5207000" cy="4897437"/>
          </a:xfrm>
        </p:spPr>
        <p:txBody>
          <a:bodyPr/>
          <a:lstStyle/>
          <a:p>
            <a:pPr eaLnBrk="1" hangingPunct="1"/>
            <a:r>
              <a:rPr lang="zh-CN" altLang="en-US">
                <a:latin typeface="隶书" pitchFamily="49" charset="-122"/>
                <a:ea typeface="隶书" pitchFamily="49" charset="-122"/>
              </a:rPr>
              <a:t>核心思想：认为没有生成、衰亡只有混合和分离；</a:t>
            </a:r>
          </a:p>
          <a:p>
            <a:pPr eaLnBrk="1" hangingPunct="1"/>
            <a:r>
              <a:rPr lang="zh-CN" altLang="en-US">
                <a:latin typeface="隶书" pitchFamily="49" charset="-122"/>
                <a:ea typeface="隶书" pitchFamily="49" charset="-122"/>
              </a:rPr>
              <a:t>土、气、火和水四元素是万物之根，各有其特殊性质，不生不灭，组成万物；</a:t>
            </a:r>
          </a:p>
          <a:p>
            <a:pPr eaLnBrk="1" hangingPunct="1"/>
            <a:r>
              <a:rPr lang="zh-CN" altLang="en-US">
                <a:latin typeface="隶书" pitchFamily="49" charset="-122"/>
                <a:ea typeface="隶书" pitchFamily="49" charset="-122"/>
              </a:rPr>
              <a:t>虚构了爱和恨是两种形成万物和变化的力量。 </a:t>
            </a:r>
          </a:p>
        </p:txBody>
      </p:sp>
      <p:pic>
        <p:nvPicPr>
          <p:cNvPr id="27652" name="Picture 4" descr="恩培多克勒"/>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2133600"/>
            <a:ext cx="210502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3426"/>
                                        </p:tgtEl>
                                        <p:attrNameLst>
                                          <p:attrName>style.visibility</p:attrName>
                                        </p:attrNameLst>
                                      </p:cBhvr>
                                      <p:to>
                                        <p:strVal val="visible"/>
                                      </p:to>
                                    </p:set>
                                    <p:anim calcmode="lin" valueType="num">
                                      <p:cBhvr additive="base">
                                        <p:cTn id="7" dur="500" fill="hold"/>
                                        <p:tgtEl>
                                          <p:spTgt spid="103426"/>
                                        </p:tgtEl>
                                        <p:attrNameLst>
                                          <p:attrName>ppt_x</p:attrName>
                                        </p:attrNameLst>
                                      </p:cBhvr>
                                      <p:tavLst>
                                        <p:tav tm="0">
                                          <p:val>
                                            <p:strVal val="#ppt_x"/>
                                          </p:val>
                                        </p:tav>
                                        <p:tav tm="100000">
                                          <p:val>
                                            <p:strVal val="#ppt_x"/>
                                          </p:val>
                                        </p:tav>
                                      </p:tavLst>
                                    </p:anim>
                                    <p:anim calcmode="lin" valueType="num">
                                      <p:cBhvr additive="base">
                                        <p:cTn id="8" dur="500" fill="hold"/>
                                        <p:tgtEl>
                                          <p:spTgt spid="10342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103427">
                                            <p:txEl>
                                              <p:pRg st="0" end="0"/>
                                            </p:txEl>
                                          </p:spTgt>
                                        </p:tgtEl>
                                        <p:attrNameLst>
                                          <p:attrName>style.visibility</p:attrName>
                                        </p:attrNameLst>
                                      </p:cBhvr>
                                      <p:to>
                                        <p:strVal val="visible"/>
                                      </p:to>
                                    </p:set>
                                    <p:anim calcmode="lin" valueType="num">
                                      <p:cBhvr>
                                        <p:cTn id="13" dur="500" fill="hold"/>
                                        <p:tgtEl>
                                          <p:spTgt spid="103427">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03427">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03427">
                                            <p:txEl>
                                              <p:pRg st="1" end="1"/>
                                            </p:txEl>
                                          </p:spTgt>
                                        </p:tgtEl>
                                        <p:attrNameLst>
                                          <p:attrName>style.visibility</p:attrName>
                                        </p:attrNameLst>
                                      </p:cBhvr>
                                      <p:to>
                                        <p:strVal val="visible"/>
                                      </p:to>
                                    </p:set>
                                    <p:anim calcmode="lin" valueType="num">
                                      <p:cBhvr>
                                        <p:cTn id="19" dur="500" fill="hold"/>
                                        <p:tgtEl>
                                          <p:spTgt spid="103427">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10342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103427">
                                            <p:txEl>
                                              <p:pRg st="2" end="2"/>
                                            </p:txEl>
                                          </p:spTgt>
                                        </p:tgtEl>
                                        <p:attrNameLst>
                                          <p:attrName>style.visibility</p:attrName>
                                        </p:attrNameLst>
                                      </p:cBhvr>
                                      <p:to>
                                        <p:strVal val="visible"/>
                                      </p:to>
                                    </p:set>
                                    <p:anim calcmode="lin" valueType="num">
                                      <p:cBhvr>
                                        <p:cTn id="25" dur="500" fill="hold"/>
                                        <p:tgtEl>
                                          <p:spTgt spid="103427">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103427">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autoUpdateAnimBg="0"/>
      <p:bldP spid="103427" grpId="0" build="p" bldLvl="5"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a:xfrm>
            <a:off x="301625" y="381000"/>
            <a:ext cx="8540750" cy="744538"/>
          </a:xfrm>
        </p:spPr>
        <p:txBody>
          <a:bodyPr/>
          <a:lstStyle/>
          <a:p>
            <a:pPr eaLnBrk="1" hangingPunct="1"/>
            <a:r>
              <a:rPr lang="en-US" altLang="zh-CN" sz="4000">
                <a:latin typeface="隶书" pitchFamily="49" charset="-122"/>
                <a:ea typeface="隶书" pitchFamily="49" charset="-122"/>
              </a:rPr>
              <a:t>2 </a:t>
            </a:r>
            <a:r>
              <a:rPr lang="zh-CN" altLang="en-US" sz="4000">
                <a:latin typeface="隶书" pitchFamily="49" charset="-122"/>
                <a:ea typeface="隶书" pitchFamily="49" charset="-122"/>
              </a:rPr>
              <a:t>德谟克利特（</a:t>
            </a:r>
            <a:r>
              <a:rPr lang="en-US" altLang="zh-CN" sz="4000">
                <a:latin typeface="隶书" pitchFamily="49" charset="-122"/>
                <a:ea typeface="隶书" pitchFamily="49" charset="-122"/>
              </a:rPr>
              <a:t>BC460-370</a:t>
            </a:r>
            <a:r>
              <a:rPr lang="zh-CN" altLang="en-US" sz="4000">
                <a:latin typeface="隶书" pitchFamily="49" charset="-122"/>
                <a:ea typeface="隶书" pitchFamily="49" charset="-122"/>
              </a:rPr>
              <a:t>）</a:t>
            </a:r>
          </a:p>
        </p:txBody>
      </p:sp>
      <p:sp>
        <p:nvSpPr>
          <p:cNvPr id="104451" name="Rectangle 3"/>
          <p:cNvSpPr>
            <a:spLocks noGrp="1" noRot="1" noChangeArrowheads="1"/>
          </p:cNvSpPr>
          <p:nvPr>
            <p:ph type="body" idx="1"/>
          </p:nvPr>
        </p:nvSpPr>
        <p:spPr>
          <a:xfrm>
            <a:off x="323850" y="1773238"/>
            <a:ext cx="4846638" cy="4270375"/>
          </a:xfrm>
        </p:spPr>
        <p:txBody>
          <a:bodyPr/>
          <a:lstStyle/>
          <a:p>
            <a:pPr eaLnBrk="1" hangingPunct="1"/>
            <a:r>
              <a:rPr lang="zh-CN" altLang="en-US">
                <a:latin typeface="隶书" pitchFamily="49" charset="-122"/>
                <a:ea typeface="隶书" pitchFamily="49" charset="-122"/>
              </a:rPr>
              <a:t>原子不灭。</a:t>
            </a:r>
          </a:p>
          <a:p>
            <a:pPr eaLnBrk="1" hangingPunct="1"/>
            <a:r>
              <a:rPr lang="zh-CN" altLang="en-US">
                <a:latin typeface="隶书" pitchFamily="49" charset="-122"/>
                <a:ea typeface="隶书" pitchFamily="49" charset="-122"/>
              </a:rPr>
              <a:t>原子在物理上不可分，性质相同，只在形状、大小、重量、排列、位置不同；</a:t>
            </a:r>
          </a:p>
          <a:p>
            <a:pPr eaLnBrk="1" hangingPunct="1"/>
            <a:r>
              <a:rPr lang="zh-CN" altLang="en-US">
                <a:latin typeface="隶书" pitchFamily="49" charset="-122"/>
                <a:ea typeface="隶书" pitchFamily="49" charset="-122"/>
              </a:rPr>
              <a:t>运动是原子本身所固有的。</a:t>
            </a:r>
          </a:p>
        </p:txBody>
      </p:sp>
      <p:pic>
        <p:nvPicPr>
          <p:cNvPr id="28676" name="Picture 4" descr="Demokr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2060575"/>
            <a:ext cx="272097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slide(fromBottom)">
                                      <p:cBhvr>
                                        <p:cTn id="7" dur="500"/>
                                        <p:tgtEl>
                                          <p:spTgt spid="1044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272" fill="hold" grpId="0" nodeType="clickEffect">
                                  <p:stCondLst>
                                    <p:cond delay="0"/>
                                  </p:stCondLst>
                                  <p:childTnLst>
                                    <p:set>
                                      <p:cBhvr>
                                        <p:cTn id="11" dur="1" fill="hold">
                                          <p:stCondLst>
                                            <p:cond delay="0"/>
                                          </p:stCondLst>
                                        </p:cTn>
                                        <p:tgtEl>
                                          <p:spTgt spid="104451">
                                            <p:txEl>
                                              <p:pRg st="0" end="0"/>
                                            </p:txEl>
                                          </p:spTgt>
                                        </p:tgtEl>
                                        <p:attrNameLst>
                                          <p:attrName>style.visibility</p:attrName>
                                        </p:attrNameLst>
                                      </p:cBhvr>
                                      <p:to>
                                        <p:strVal val="visible"/>
                                      </p:to>
                                    </p:set>
                                    <p:anim calcmode="lin" valueType="num">
                                      <p:cBhvr>
                                        <p:cTn id="12" dur="500" fill="hold"/>
                                        <p:tgtEl>
                                          <p:spTgt spid="104451">
                                            <p:txEl>
                                              <p:pRg st="0" end="0"/>
                                            </p:txEl>
                                          </p:spTgt>
                                        </p:tgtEl>
                                        <p:attrNameLst>
                                          <p:attrName>ppt_w</p:attrName>
                                        </p:attrNameLst>
                                      </p:cBhvr>
                                      <p:tavLst>
                                        <p:tav tm="0">
                                          <p:val>
                                            <p:strVal val="2/3*#ppt_w"/>
                                          </p:val>
                                        </p:tav>
                                        <p:tav tm="100000">
                                          <p:val>
                                            <p:strVal val="#ppt_w"/>
                                          </p:val>
                                        </p:tav>
                                      </p:tavLst>
                                    </p:anim>
                                    <p:anim calcmode="lin" valueType="num">
                                      <p:cBhvr>
                                        <p:cTn id="13" dur="500" fill="hold"/>
                                        <p:tgtEl>
                                          <p:spTgt spid="104451">
                                            <p:txEl>
                                              <p:pRg st="0" end="0"/>
                                            </p:txEl>
                                          </p:spTgt>
                                        </p:tgtEl>
                                        <p:attrNameLst>
                                          <p:attrName>ppt_h</p:attrName>
                                        </p:attrNameLst>
                                      </p:cBhvr>
                                      <p:tavLst>
                                        <p:tav tm="0">
                                          <p:val>
                                            <p:strVal val="2/3*#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272" fill="hold" grpId="0" nodeType="clickEffect">
                                  <p:stCondLst>
                                    <p:cond delay="0"/>
                                  </p:stCondLst>
                                  <p:childTnLst>
                                    <p:set>
                                      <p:cBhvr>
                                        <p:cTn id="17" dur="1" fill="hold">
                                          <p:stCondLst>
                                            <p:cond delay="0"/>
                                          </p:stCondLst>
                                        </p:cTn>
                                        <p:tgtEl>
                                          <p:spTgt spid="104451">
                                            <p:txEl>
                                              <p:pRg st="1" end="1"/>
                                            </p:txEl>
                                          </p:spTgt>
                                        </p:tgtEl>
                                        <p:attrNameLst>
                                          <p:attrName>style.visibility</p:attrName>
                                        </p:attrNameLst>
                                      </p:cBhvr>
                                      <p:to>
                                        <p:strVal val="visible"/>
                                      </p:to>
                                    </p:set>
                                    <p:anim calcmode="lin" valueType="num">
                                      <p:cBhvr>
                                        <p:cTn id="18" dur="500" fill="hold"/>
                                        <p:tgtEl>
                                          <p:spTgt spid="104451">
                                            <p:txEl>
                                              <p:pRg st="1" end="1"/>
                                            </p:txEl>
                                          </p:spTgt>
                                        </p:tgtEl>
                                        <p:attrNameLst>
                                          <p:attrName>ppt_w</p:attrName>
                                        </p:attrNameLst>
                                      </p:cBhvr>
                                      <p:tavLst>
                                        <p:tav tm="0">
                                          <p:val>
                                            <p:strVal val="2/3*#ppt_w"/>
                                          </p:val>
                                        </p:tav>
                                        <p:tav tm="100000">
                                          <p:val>
                                            <p:strVal val="#ppt_w"/>
                                          </p:val>
                                        </p:tav>
                                      </p:tavLst>
                                    </p:anim>
                                    <p:anim calcmode="lin" valueType="num">
                                      <p:cBhvr>
                                        <p:cTn id="19" dur="500" fill="hold"/>
                                        <p:tgtEl>
                                          <p:spTgt spid="104451">
                                            <p:txEl>
                                              <p:pRg st="1" end="1"/>
                                            </p:txEl>
                                          </p:spTgt>
                                        </p:tgtEl>
                                        <p:attrNameLst>
                                          <p:attrName>ppt_h</p:attrName>
                                        </p:attrNameLst>
                                      </p:cBhvr>
                                      <p:tavLst>
                                        <p:tav tm="0">
                                          <p:val>
                                            <p:strVal val="2/3*#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272" fill="hold" grpId="0" nodeType="clickEffect">
                                  <p:stCondLst>
                                    <p:cond delay="0"/>
                                  </p:stCondLst>
                                  <p:childTnLst>
                                    <p:set>
                                      <p:cBhvr>
                                        <p:cTn id="23" dur="1" fill="hold">
                                          <p:stCondLst>
                                            <p:cond delay="0"/>
                                          </p:stCondLst>
                                        </p:cTn>
                                        <p:tgtEl>
                                          <p:spTgt spid="104451">
                                            <p:txEl>
                                              <p:pRg st="2" end="2"/>
                                            </p:txEl>
                                          </p:spTgt>
                                        </p:tgtEl>
                                        <p:attrNameLst>
                                          <p:attrName>style.visibility</p:attrName>
                                        </p:attrNameLst>
                                      </p:cBhvr>
                                      <p:to>
                                        <p:strVal val="visible"/>
                                      </p:to>
                                    </p:set>
                                    <p:anim calcmode="lin" valueType="num">
                                      <p:cBhvr>
                                        <p:cTn id="24" dur="500" fill="hold"/>
                                        <p:tgtEl>
                                          <p:spTgt spid="104451">
                                            <p:txEl>
                                              <p:pRg st="2" end="2"/>
                                            </p:txEl>
                                          </p:spTgt>
                                        </p:tgtEl>
                                        <p:attrNameLst>
                                          <p:attrName>ppt_w</p:attrName>
                                        </p:attrNameLst>
                                      </p:cBhvr>
                                      <p:tavLst>
                                        <p:tav tm="0">
                                          <p:val>
                                            <p:strVal val="2/3*#ppt_w"/>
                                          </p:val>
                                        </p:tav>
                                        <p:tav tm="100000">
                                          <p:val>
                                            <p:strVal val="#ppt_w"/>
                                          </p:val>
                                        </p:tav>
                                      </p:tavLst>
                                    </p:anim>
                                    <p:anim calcmode="lin" valueType="num">
                                      <p:cBhvr>
                                        <p:cTn id="25" dur="500" fill="hold"/>
                                        <p:tgtEl>
                                          <p:spTgt spid="104451">
                                            <p:txEl>
                                              <p:pRg st="2" end="2"/>
                                            </p:txEl>
                                          </p:spTgt>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autoUpdateAnimBg="0"/>
      <p:bldP spid="104451" grpId="0" build="p" bldLvl="5"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与现代原子论的异同</a:t>
            </a:r>
          </a:p>
        </p:txBody>
      </p:sp>
      <p:sp>
        <p:nvSpPr>
          <p:cNvPr id="106499" name="Rectangle 3"/>
          <p:cNvSpPr>
            <a:spLocks noGrp="1" noRot="1" noChangeArrowheads="1"/>
          </p:cNvSpPr>
          <p:nvPr>
            <p:ph type="body" idx="1"/>
          </p:nvPr>
        </p:nvSpPr>
        <p:spPr/>
        <p:txBody>
          <a:bodyPr/>
          <a:lstStyle/>
          <a:p>
            <a:pPr eaLnBrk="1" hangingPunct="1"/>
            <a:r>
              <a:rPr lang="zh-CN" altLang="en-US" dirty="0">
                <a:latin typeface="隶书" pitchFamily="49" charset="-122"/>
                <a:ea typeface="隶书" pitchFamily="49" charset="-122"/>
              </a:rPr>
              <a:t>古希腊的原子论是从</a:t>
            </a:r>
            <a:r>
              <a:rPr lang="zh-CN" altLang="en-US">
                <a:latin typeface="隶书" pitchFamily="49" charset="-122"/>
                <a:ea typeface="隶书" pitchFamily="49" charset="-122"/>
              </a:rPr>
              <a:t>关于宇宙思辨中</a:t>
            </a:r>
            <a:r>
              <a:rPr lang="zh-CN" altLang="en-US" dirty="0">
                <a:latin typeface="隶书" pitchFamily="49" charset="-122"/>
                <a:ea typeface="隶书" pitchFamily="49" charset="-122"/>
              </a:rPr>
              <a:t>推导出来的。</a:t>
            </a:r>
          </a:p>
          <a:p>
            <a:pPr eaLnBrk="1" hangingPunct="1"/>
            <a:r>
              <a:rPr lang="zh-CN" altLang="en-US" dirty="0">
                <a:latin typeface="隶书" pitchFamily="49" charset="-122"/>
                <a:ea typeface="隶书" pitchFamily="49" charset="-122"/>
              </a:rPr>
              <a:t>道尔顿、阿伏伽德罗的原子说和分子说是在有限和确定的事实基础上提出来的；</a:t>
            </a:r>
          </a:p>
          <a:p>
            <a:pPr eaLnBrk="1" hangingPunct="1"/>
            <a:r>
              <a:rPr lang="zh-CN" altLang="en-US" dirty="0">
                <a:latin typeface="隶书" pitchFamily="49" charset="-122"/>
                <a:ea typeface="隶书" pitchFamily="49" charset="-122"/>
              </a:rPr>
              <a:t>但是他们都认为世界是由基本粒子组成的，万物丰富多彩，基本粒子却不变；</a:t>
            </a:r>
          </a:p>
          <a:p>
            <a:pPr eaLnBrk="1" hangingPunct="1"/>
            <a:r>
              <a:rPr lang="zh-CN" altLang="en-US" dirty="0">
                <a:latin typeface="隶书" pitchFamily="49" charset="-122"/>
                <a:ea typeface="隶书" pitchFamily="49" charset="-122"/>
              </a:rPr>
              <a:t>古代原子论为现代科学提供了思想来源，现代科学证实了这样一种思想。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6498"/>
                                        </p:tgtEl>
                                        <p:attrNameLst>
                                          <p:attrName>style.visibility</p:attrName>
                                        </p:attrNameLst>
                                      </p:cBhvr>
                                      <p:to>
                                        <p:strVal val="visible"/>
                                      </p:to>
                                    </p:set>
                                    <p:anim calcmode="lin" valueType="num">
                                      <p:cBhvr additive="base">
                                        <p:cTn id="7" dur="500" fill="hold"/>
                                        <p:tgtEl>
                                          <p:spTgt spid="106498"/>
                                        </p:tgtEl>
                                        <p:attrNameLst>
                                          <p:attrName>ppt_x</p:attrName>
                                        </p:attrNameLst>
                                      </p:cBhvr>
                                      <p:tavLst>
                                        <p:tav tm="0">
                                          <p:val>
                                            <p:strVal val="0-#ppt_w/2"/>
                                          </p:val>
                                        </p:tav>
                                        <p:tav tm="100000">
                                          <p:val>
                                            <p:strVal val="#ppt_x"/>
                                          </p:val>
                                        </p:tav>
                                      </p:tavLst>
                                    </p:anim>
                                    <p:anim calcmode="lin" valueType="num">
                                      <p:cBhvr additive="base">
                                        <p:cTn id="8" dur="500" fill="hold"/>
                                        <p:tgtEl>
                                          <p:spTgt spid="10649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528" fill="hold" grpId="0" nodeType="clickEffect">
                                  <p:stCondLst>
                                    <p:cond delay="0"/>
                                  </p:stCondLst>
                                  <p:childTnLst>
                                    <p:set>
                                      <p:cBhvr>
                                        <p:cTn id="12" dur="1" fill="hold">
                                          <p:stCondLst>
                                            <p:cond delay="0"/>
                                          </p:stCondLst>
                                        </p:cTn>
                                        <p:tgtEl>
                                          <p:spTgt spid="106499">
                                            <p:txEl>
                                              <p:pRg st="0" end="0"/>
                                            </p:txEl>
                                          </p:spTgt>
                                        </p:tgtEl>
                                        <p:attrNameLst>
                                          <p:attrName>style.visibility</p:attrName>
                                        </p:attrNameLst>
                                      </p:cBhvr>
                                      <p:to>
                                        <p:strVal val="visible"/>
                                      </p:to>
                                    </p:set>
                                    <p:anim calcmode="lin" valueType="num">
                                      <p:cBhvr>
                                        <p:cTn id="13" dur="500" fill="hold"/>
                                        <p:tgtEl>
                                          <p:spTgt spid="106499">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106499">
                                            <p:txEl>
                                              <p:pRg st="0" end="0"/>
                                            </p:txEl>
                                          </p:spTgt>
                                        </p:tgtEl>
                                        <p:attrNameLst>
                                          <p:attrName>ppt_h</p:attrName>
                                        </p:attrNameLst>
                                      </p:cBhvr>
                                      <p:tavLst>
                                        <p:tav tm="0">
                                          <p:val>
                                            <p:fltVal val="0"/>
                                          </p:val>
                                        </p:tav>
                                        <p:tav tm="100000">
                                          <p:val>
                                            <p:strVal val="#ppt_h"/>
                                          </p:val>
                                        </p:tav>
                                      </p:tavLst>
                                    </p:anim>
                                    <p:anim calcmode="lin" valueType="num">
                                      <p:cBhvr>
                                        <p:cTn id="15" dur="500" fill="hold"/>
                                        <p:tgtEl>
                                          <p:spTgt spid="106499">
                                            <p:txEl>
                                              <p:pRg st="0" end="0"/>
                                            </p:txEl>
                                          </p:spTgt>
                                        </p:tgtEl>
                                        <p:attrNameLst>
                                          <p:attrName>ppt_x</p:attrName>
                                        </p:attrNameLst>
                                      </p:cBhvr>
                                      <p:tavLst>
                                        <p:tav tm="0">
                                          <p:val>
                                            <p:fltVal val="0.5"/>
                                          </p:val>
                                        </p:tav>
                                        <p:tav tm="100000">
                                          <p:val>
                                            <p:strVal val="#ppt_x"/>
                                          </p:val>
                                        </p:tav>
                                      </p:tavLst>
                                    </p:anim>
                                    <p:anim calcmode="lin" valueType="num">
                                      <p:cBhvr>
                                        <p:cTn id="16" dur="500" fill="hold"/>
                                        <p:tgtEl>
                                          <p:spTgt spid="106499">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528" fill="hold" grpId="0" nodeType="clickEffect">
                                  <p:stCondLst>
                                    <p:cond delay="0"/>
                                  </p:stCondLst>
                                  <p:childTnLst>
                                    <p:set>
                                      <p:cBhvr>
                                        <p:cTn id="20" dur="1" fill="hold">
                                          <p:stCondLst>
                                            <p:cond delay="0"/>
                                          </p:stCondLst>
                                        </p:cTn>
                                        <p:tgtEl>
                                          <p:spTgt spid="106499">
                                            <p:txEl>
                                              <p:pRg st="1" end="1"/>
                                            </p:txEl>
                                          </p:spTgt>
                                        </p:tgtEl>
                                        <p:attrNameLst>
                                          <p:attrName>style.visibility</p:attrName>
                                        </p:attrNameLst>
                                      </p:cBhvr>
                                      <p:to>
                                        <p:strVal val="visible"/>
                                      </p:to>
                                    </p:set>
                                    <p:anim calcmode="lin" valueType="num">
                                      <p:cBhvr>
                                        <p:cTn id="21" dur="500" fill="hold"/>
                                        <p:tgtEl>
                                          <p:spTgt spid="106499">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106499">
                                            <p:txEl>
                                              <p:pRg st="1" end="1"/>
                                            </p:txEl>
                                          </p:spTgt>
                                        </p:tgtEl>
                                        <p:attrNameLst>
                                          <p:attrName>ppt_h</p:attrName>
                                        </p:attrNameLst>
                                      </p:cBhvr>
                                      <p:tavLst>
                                        <p:tav tm="0">
                                          <p:val>
                                            <p:fltVal val="0"/>
                                          </p:val>
                                        </p:tav>
                                        <p:tav tm="100000">
                                          <p:val>
                                            <p:strVal val="#ppt_h"/>
                                          </p:val>
                                        </p:tav>
                                      </p:tavLst>
                                    </p:anim>
                                    <p:anim calcmode="lin" valueType="num">
                                      <p:cBhvr>
                                        <p:cTn id="23" dur="500" fill="hold"/>
                                        <p:tgtEl>
                                          <p:spTgt spid="106499">
                                            <p:txEl>
                                              <p:pRg st="1" end="1"/>
                                            </p:txEl>
                                          </p:spTgt>
                                        </p:tgtEl>
                                        <p:attrNameLst>
                                          <p:attrName>ppt_x</p:attrName>
                                        </p:attrNameLst>
                                      </p:cBhvr>
                                      <p:tavLst>
                                        <p:tav tm="0">
                                          <p:val>
                                            <p:fltVal val="0.5"/>
                                          </p:val>
                                        </p:tav>
                                        <p:tav tm="100000">
                                          <p:val>
                                            <p:strVal val="#ppt_x"/>
                                          </p:val>
                                        </p:tav>
                                      </p:tavLst>
                                    </p:anim>
                                    <p:anim calcmode="lin" valueType="num">
                                      <p:cBhvr>
                                        <p:cTn id="24" dur="500" fill="hold"/>
                                        <p:tgtEl>
                                          <p:spTgt spid="106499">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528" fill="hold" grpId="0" nodeType="clickEffect">
                                  <p:stCondLst>
                                    <p:cond delay="0"/>
                                  </p:stCondLst>
                                  <p:childTnLst>
                                    <p:set>
                                      <p:cBhvr>
                                        <p:cTn id="28" dur="1" fill="hold">
                                          <p:stCondLst>
                                            <p:cond delay="0"/>
                                          </p:stCondLst>
                                        </p:cTn>
                                        <p:tgtEl>
                                          <p:spTgt spid="106499">
                                            <p:txEl>
                                              <p:pRg st="2" end="2"/>
                                            </p:txEl>
                                          </p:spTgt>
                                        </p:tgtEl>
                                        <p:attrNameLst>
                                          <p:attrName>style.visibility</p:attrName>
                                        </p:attrNameLst>
                                      </p:cBhvr>
                                      <p:to>
                                        <p:strVal val="visible"/>
                                      </p:to>
                                    </p:set>
                                    <p:anim calcmode="lin" valueType="num">
                                      <p:cBhvr>
                                        <p:cTn id="29" dur="500" fill="hold"/>
                                        <p:tgtEl>
                                          <p:spTgt spid="106499">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106499">
                                            <p:txEl>
                                              <p:pRg st="2" end="2"/>
                                            </p:txEl>
                                          </p:spTgt>
                                        </p:tgtEl>
                                        <p:attrNameLst>
                                          <p:attrName>ppt_h</p:attrName>
                                        </p:attrNameLst>
                                      </p:cBhvr>
                                      <p:tavLst>
                                        <p:tav tm="0">
                                          <p:val>
                                            <p:fltVal val="0"/>
                                          </p:val>
                                        </p:tav>
                                        <p:tav tm="100000">
                                          <p:val>
                                            <p:strVal val="#ppt_h"/>
                                          </p:val>
                                        </p:tav>
                                      </p:tavLst>
                                    </p:anim>
                                    <p:anim calcmode="lin" valueType="num">
                                      <p:cBhvr>
                                        <p:cTn id="31" dur="500" fill="hold"/>
                                        <p:tgtEl>
                                          <p:spTgt spid="106499">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106499">
                                            <p:txEl>
                                              <p:pRg st="2" end="2"/>
                                            </p:txEl>
                                          </p:spTgt>
                                        </p:tgtEl>
                                        <p:attrNameLst>
                                          <p:attrName>ppt_y</p:attrName>
                                        </p:attrNameLst>
                                      </p:cBhvr>
                                      <p:tavLst>
                                        <p:tav tm="0">
                                          <p:val>
                                            <p:fltVal val="0.5"/>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528" fill="hold" grpId="0" nodeType="clickEffect">
                                  <p:stCondLst>
                                    <p:cond delay="0"/>
                                  </p:stCondLst>
                                  <p:childTnLst>
                                    <p:set>
                                      <p:cBhvr>
                                        <p:cTn id="36" dur="1" fill="hold">
                                          <p:stCondLst>
                                            <p:cond delay="0"/>
                                          </p:stCondLst>
                                        </p:cTn>
                                        <p:tgtEl>
                                          <p:spTgt spid="106499">
                                            <p:txEl>
                                              <p:pRg st="3" end="3"/>
                                            </p:txEl>
                                          </p:spTgt>
                                        </p:tgtEl>
                                        <p:attrNameLst>
                                          <p:attrName>style.visibility</p:attrName>
                                        </p:attrNameLst>
                                      </p:cBhvr>
                                      <p:to>
                                        <p:strVal val="visible"/>
                                      </p:to>
                                    </p:set>
                                    <p:anim calcmode="lin" valueType="num">
                                      <p:cBhvr>
                                        <p:cTn id="37" dur="500" fill="hold"/>
                                        <p:tgtEl>
                                          <p:spTgt spid="106499">
                                            <p:txEl>
                                              <p:pRg st="3" end="3"/>
                                            </p:txEl>
                                          </p:spTgt>
                                        </p:tgtEl>
                                        <p:attrNameLst>
                                          <p:attrName>ppt_w</p:attrName>
                                        </p:attrNameLst>
                                      </p:cBhvr>
                                      <p:tavLst>
                                        <p:tav tm="0">
                                          <p:val>
                                            <p:fltVal val="0"/>
                                          </p:val>
                                        </p:tav>
                                        <p:tav tm="100000">
                                          <p:val>
                                            <p:strVal val="#ppt_w"/>
                                          </p:val>
                                        </p:tav>
                                      </p:tavLst>
                                    </p:anim>
                                    <p:anim calcmode="lin" valueType="num">
                                      <p:cBhvr>
                                        <p:cTn id="38" dur="500" fill="hold"/>
                                        <p:tgtEl>
                                          <p:spTgt spid="106499">
                                            <p:txEl>
                                              <p:pRg st="3" end="3"/>
                                            </p:txEl>
                                          </p:spTgt>
                                        </p:tgtEl>
                                        <p:attrNameLst>
                                          <p:attrName>ppt_h</p:attrName>
                                        </p:attrNameLst>
                                      </p:cBhvr>
                                      <p:tavLst>
                                        <p:tav tm="0">
                                          <p:val>
                                            <p:fltVal val="0"/>
                                          </p:val>
                                        </p:tav>
                                        <p:tav tm="100000">
                                          <p:val>
                                            <p:strVal val="#ppt_h"/>
                                          </p:val>
                                        </p:tav>
                                      </p:tavLst>
                                    </p:anim>
                                    <p:anim calcmode="lin" valueType="num">
                                      <p:cBhvr>
                                        <p:cTn id="39" dur="500" fill="hold"/>
                                        <p:tgtEl>
                                          <p:spTgt spid="106499">
                                            <p:txEl>
                                              <p:pRg st="3" end="3"/>
                                            </p:txEl>
                                          </p:spTgt>
                                        </p:tgtEl>
                                        <p:attrNameLst>
                                          <p:attrName>ppt_x</p:attrName>
                                        </p:attrNameLst>
                                      </p:cBhvr>
                                      <p:tavLst>
                                        <p:tav tm="0">
                                          <p:val>
                                            <p:fltVal val="0.5"/>
                                          </p:val>
                                        </p:tav>
                                        <p:tav tm="100000">
                                          <p:val>
                                            <p:strVal val="#ppt_x"/>
                                          </p:val>
                                        </p:tav>
                                      </p:tavLst>
                                    </p:anim>
                                    <p:anim calcmode="lin" valueType="num">
                                      <p:cBhvr>
                                        <p:cTn id="40" dur="500" fill="hold"/>
                                        <p:tgtEl>
                                          <p:spTgt spid="106499">
                                            <p:txEl>
                                              <p:pRg st="3" end="3"/>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8" grpId="0" autoUpdateAnimBg="0"/>
      <p:bldP spid="106499" grpId="0" build="p" bldLvl="5"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Rot="1" noChangeArrowheads="1"/>
          </p:cNvSpPr>
          <p:nvPr>
            <p:ph type="title"/>
          </p:nvPr>
        </p:nvSpPr>
        <p:spPr>
          <a:xfrm>
            <a:off x="301625" y="381000"/>
            <a:ext cx="8540750" cy="744538"/>
          </a:xfrm>
        </p:spPr>
        <p:txBody>
          <a:bodyPr/>
          <a:lstStyle/>
          <a:p>
            <a:pPr eaLnBrk="1" hangingPunct="1"/>
            <a:r>
              <a:rPr lang="en-US" altLang="zh-CN">
                <a:latin typeface="隶书" pitchFamily="49" charset="-122"/>
                <a:ea typeface="隶书" pitchFamily="49" charset="-122"/>
              </a:rPr>
              <a:t>§ 2.5  </a:t>
            </a:r>
            <a:r>
              <a:rPr lang="zh-CN" altLang="en-US">
                <a:latin typeface="隶书" pitchFamily="49" charset="-122"/>
                <a:ea typeface="隶书" pitchFamily="49" charset="-122"/>
              </a:rPr>
              <a:t>柏拉图和亚里士多德</a:t>
            </a:r>
          </a:p>
        </p:txBody>
      </p:sp>
      <p:pic>
        <p:nvPicPr>
          <p:cNvPr id="30723" name="Picture 4" descr="雅典学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125538"/>
            <a:ext cx="7069137" cy="529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8786"/>
                                        </p:tgtEl>
                                        <p:attrNameLst>
                                          <p:attrName>style.visibility</p:attrName>
                                        </p:attrNameLst>
                                      </p:cBhvr>
                                      <p:to>
                                        <p:strVal val="visible"/>
                                      </p:to>
                                    </p:set>
                                    <p:anim calcmode="lin" valueType="num">
                                      <p:cBhvr additive="base">
                                        <p:cTn id="7" dur="500" fill="hold"/>
                                        <p:tgtEl>
                                          <p:spTgt spid="118786"/>
                                        </p:tgtEl>
                                        <p:attrNameLst>
                                          <p:attrName>ppt_x</p:attrName>
                                        </p:attrNameLst>
                                      </p:cBhvr>
                                      <p:tavLst>
                                        <p:tav tm="0">
                                          <p:val>
                                            <p:strVal val="0-#ppt_w/2"/>
                                          </p:val>
                                        </p:tav>
                                        <p:tav tm="100000">
                                          <p:val>
                                            <p:strVal val="#ppt_x"/>
                                          </p:val>
                                        </p:tav>
                                      </p:tavLst>
                                    </p:anim>
                                    <p:anim calcmode="lin" valueType="num">
                                      <p:cBhvr additive="base">
                                        <p:cTn id="8" dur="500" fill="hold"/>
                                        <p:tgtEl>
                                          <p:spTgt spid="1187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Rot="1" noChangeArrowheads="1"/>
          </p:cNvSpPr>
          <p:nvPr>
            <p:ph type="body" idx="1"/>
          </p:nvPr>
        </p:nvSpPr>
        <p:spPr>
          <a:xfrm>
            <a:off x="301625" y="692150"/>
            <a:ext cx="5278438" cy="5330825"/>
          </a:xfrm>
        </p:spPr>
        <p:txBody>
          <a:bodyPr/>
          <a:lstStyle/>
          <a:p>
            <a:pPr eaLnBrk="1" hangingPunct="1"/>
            <a:r>
              <a:rPr lang="zh-CN" altLang="en-US">
                <a:latin typeface="隶书" pitchFamily="49" charset="-122"/>
                <a:ea typeface="隶书" pitchFamily="49" charset="-122"/>
              </a:rPr>
              <a:t>一 柏拉图（</a:t>
            </a:r>
            <a:r>
              <a:rPr lang="en-US" altLang="zh-CN">
                <a:latin typeface="隶书" pitchFamily="49" charset="-122"/>
                <a:ea typeface="隶书" pitchFamily="49" charset="-122"/>
              </a:rPr>
              <a:t>BC427-347</a:t>
            </a:r>
            <a:r>
              <a:rPr lang="zh-CN" altLang="en-US">
                <a:latin typeface="隶书" pitchFamily="49" charset="-122"/>
                <a:ea typeface="隶书" pitchFamily="49" charset="-122"/>
              </a:rPr>
              <a:t>） </a:t>
            </a:r>
          </a:p>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概论</a:t>
            </a:r>
          </a:p>
          <a:p>
            <a:pPr lvl="1" eaLnBrk="1" hangingPunct="1"/>
            <a:r>
              <a:rPr lang="zh-CN" altLang="en-US">
                <a:latin typeface="隶书" pitchFamily="49" charset="-122"/>
                <a:ea typeface="隶书" pitchFamily="49" charset="-122"/>
              </a:rPr>
              <a:t>主要探讨认识论、伦理学、政治学问题，不太关注自然科学，只研究天文学和数学问题。</a:t>
            </a:r>
          </a:p>
          <a:p>
            <a:pPr lvl="1" eaLnBrk="1" hangingPunct="1"/>
            <a:r>
              <a:rPr lang="zh-CN" altLang="en-US">
                <a:latin typeface="隶书" pitchFamily="49" charset="-122"/>
                <a:ea typeface="隶书" pitchFamily="49" charset="-122"/>
              </a:rPr>
              <a:t>哲学特点：把先前哲学发展的不同流派都结合在自身之中，如赫拉克利特、苏格拉底、毕达哥拉斯、爱利亚学派及原子论者。</a:t>
            </a:r>
          </a:p>
        </p:txBody>
      </p:sp>
      <p:pic>
        <p:nvPicPr>
          <p:cNvPr id="31747" name="Picture 4" descr="柏拉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7063" y="1125538"/>
            <a:ext cx="3157537"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extLst>
              <p:ext uri="{D42A27DB-BD31-4B8C-83A1-F6EECF244321}">
                <p14:modId xmlns:p14="http://schemas.microsoft.com/office/powerpoint/2010/main" val="385627310"/>
              </p:ext>
            </p:extLst>
          </p:nvPr>
        </p:nvGraphicFramePr>
        <p:xfrm>
          <a:off x="301625" y="1071547"/>
          <a:ext cx="8446839" cy="3797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2"/>
          <p:cNvSpPr>
            <a:spLocks noGrp="1" noRot="1" noChangeArrowheads="1"/>
          </p:cNvSpPr>
          <p:nvPr>
            <p:ph type="title"/>
          </p:nvPr>
        </p:nvSpPr>
        <p:spPr>
          <a:xfrm>
            <a:off x="1547813" y="381000"/>
            <a:ext cx="6480175" cy="887413"/>
          </a:xfrm>
        </p:spPr>
        <p:txBody>
          <a:bodyPr/>
          <a:lstStyle/>
          <a:p>
            <a:pPr eaLnBrk="1" hangingPunct="1"/>
            <a:r>
              <a:rPr lang="en-US" altLang="zh-CN">
                <a:latin typeface="隶书" pitchFamily="49" charset="-122"/>
                <a:ea typeface="隶书" pitchFamily="49" charset="-122"/>
              </a:rPr>
              <a:t>2 </a:t>
            </a:r>
            <a:r>
              <a:rPr lang="zh-CN" altLang="en-US">
                <a:latin typeface="隶书" pitchFamily="49" charset="-122"/>
                <a:ea typeface="隶书" pitchFamily="49" charset="-122"/>
              </a:rPr>
              <a:t>柏拉图的自然观：</a:t>
            </a:r>
          </a:p>
        </p:txBody>
      </p:sp>
      <p:sp>
        <p:nvSpPr>
          <p:cNvPr id="128003" name="Rectangle 3"/>
          <p:cNvSpPr>
            <a:spLocks noGrp="1" noRot="1" noChangeArrowheads="1"/>
          </p:cNvSpPr>
          <p:nvPr>
            <p:ph type="body" idx="1"/>
          </p:nvPr>
        </p:nvSpPr>
        <p:spPr>
          <a:xfrm>
            <a:off x="395288" y="1412875"/>
            <a:ext cx="8540750" cy="4270375"/>
          </a:xfrm>
        </p:spPr>
        <p:txBody>
          <a:bodyPr/>
          <a:lstStyle/>
          <a:p>
            <a:pPr eaLnBrk="1" hangingPunct="1"/>
            <a:r>
              <a:rPr lang="en-US" altLang="zh-CN">
                <a:latin typeface="隶书" pitchFamily="49" charset="-122"/>
                <a:ea typeface="隶书" pitchFamily="49" charset="-122"/>
              </a:rPr>
              <a:t>《</a:t>
            </a:r>
            <a:r>
              <a:rPr lang="zh-CN" altLang="en-US">
                <a:latin typeface="隶书" pitchFamily="49" charset="-122"/>
                <a:ea typeface="隶书" pitchFamily="49" charset="-122"/>
              </a:rPr>
              <a:t>蒂迈欧篇</a:t>
            </a:r>
            <a:r>
              <a:rPr lang="en-US" altLang="zh-CN">
                <a:latin typeface="隶书" pitchFamily="49" charset="-122"/>
                <a:ea typeface="隶书" pitchFamily="49" charset="-122"/>
              </a:rPr>
              <a:t>》</a:t>
            </a:r>
            <a:r>
              <a:rPr lang="zh-CN" altLang="en-US">
                <a:latin typeface="隶书" pitchFamily="49" charset="-122"/>
                <a:ea typeface="隶书" pitchFamily="49" charset="-122"/>
              </a:rPr>
              <a:t>是柏拉图</a:t>
            </a:r>
            <a:r>
              <a:rPr lang="en-US" altLang="zh-CN">
                <a:latin typeface="隶书" pitchFamily="49" charset="-122"/>
                <a:ea typeface="隶书" pitchFamily="49" charset="-122"/>
              </a:rPr>
              <a:t>27</a:t>
            </a:r>
            <a:r>
              <a:rPr lang="zh-CN" altLang="en-US">
                <a:latin typeface="隶书" pitchFamily="49" charset="-122"/>
                <a:ea typeface="隶书" pitchFamily="49" charset="-122"/>
              </a:rPr>
              <a:t>篇对话篇中唯一仅有的科学对话篇，认为宇宙是创造而来的，此宇宙是有形体、灵魂的活有机体。在这篇中把人和宇宙进行类比。</a:t>
            </a:r>
          </a:p>
          <a:p>
            <a:pPr eaLnBrk="1" hangingPunct="1"/>
            <a:r>
              <a:rPr lang="zh-CN" altLang="en-US">
                <a:latin typeface="隶书" pitchFamily="49" charset="-122"/>
                <a:ea typeface="隶书" pitchFamily="49" charset="-122"/>
              </a:rPr>
              <a:t>认为真正的知识和思想所能理解的唯一世界是一个具有超感觉的、精神本性的世界，而自然界属于物质领域，只能有一种不可靠的模糊观念通过感觉传递给我们。数学和宇宙学这两门科学形成了精神世界与物质世界之间的一种联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8002"/>
                                        </p:tgtEl>
                                        <p:attrNameLst>
                                          <p:attrName>style.visibility</p:attrName>
                                        </p:attrNameLst>
                                      </p:cBhvr>
                                      <p:to>
                                        <p:strVal val="visible"/>
                                      </p:to>
                                    </p:set>
                                    <p:anim calcmode="lin" valueType="num">
                                      <p:cBhvr additive="base">
                                        <p:cTn id="7" dur="500" fill="hold"/>
                                        <p:tgtEl>
                                          <p:spTgt spid="128002"/>
                                        </p:tgtEl>
                                        <p:attrNameLst>
                                          <p:attrName>ppt_x</p:attrName>
                                        </p:attrNameLst>
                                      </p:cBhvr>
                                      <p:tavLst>
                                        <p:tav tm="0">
                                          <p:val>
                                            <p:strVal val="0-#ppt_w/2"/>
                                          </p:val>
                                        </p:tav>
                                        <p:tav tm="100000">
                                          <p:val>
                                            <p:strVal val="#ppt_x"/>
                                          </p:val>
                                        </p:tav>
                                      </p:tavLst>
                                    </p:anim>
                                    <p:anim calcmode="lin" valueType="num">
                                      <p:cBhvr additive="base">
                                        <p:cTn id="8" dur="500" fill="hold"/>
                                        <p:tgtEl>
                                          <p:spTgt spid="1280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5" fill="hold" grpId="0" nodeType="clickEffect">
                                  <p:stCondLst>
                                    <p:cond delay="0"/>
                                  </p:stCondLst>
                                  <p:childTnLst>
                                    <p:set>
                                      <p:cBhvr>
                                        <p:cTn id="12" dur="1" fill="hold">
                                          <p:stCondLst>
                                            <p:cond delay="0"/>
                                          </p:stCondLst>
                                        </p:cTn>
                                        <p:tgtEl>
                                          <p:spTgt spid="128003">
                                            <p:txEl>
                                              <p:pRg st="0" end="0"/>
                                            </p:txEl>
                                          </p:spTgt>
                                        </p:tgtEl>
                                        <p:attrNameLst>
                                          <p:attrName>style.visibility</p:attrName>
                                        </p:attrNameLst>
                                      </p:cBhvr>
                                      <p:to>
                                        <p:strVal val="visible"/>
                                      </p:to>
                                    </p:set>
                                    <p:animEffect transition="in" filter="randombar(vertical)">
                                      <p:cBhvr>
                                        <p:cTn id="13" dur="500"/>
                                        <p:tgtEl>
                                          <p:spTgt spid="12800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128003">
                                            <p:txEl>
                                              <p:pRg st="1" end="1"/>
                                            </p:txEl>
                                          </p:spTgt>
                                        </p:tgtEl>
                                        <p:attrNameLst>
                                          <p:attrName>style.visibility</p:attrName>
                                        </p:attrNameLst>
                                      </p:cBhvr>
                                      <p:to>
                                        <p:strVal val="visible"/>
                                      </p:to>
                                    </p:set>
                                    <p:animEffect transition="in" filter="randombar(vertical)">
                                      <p:cBhvr>
                                        <p:cTn id="18" dur="500"/>
                                        <p:tgtEl>
                                          <p:spTgt spid="1280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utoUpdateAnimBg="0"/>
      <p:bldP spid="128003" grpId="0" build="p" bldLvl="5"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二 亚里士多德（</a:t>
            </a:r>
            <a:r>
              <a:rPr lang="en-US" altLang="zh-CN">
                <a:latin typeface="隶书" pitchFamily="49" charset="-122"/>
                <a:ea typeface="隶书" pitchFamily="49" charset="-122"/>
              </a:rPr>
              <a:t>BC384-322</a:t>
            </a:r>
            <a:r>
              <a:rPr lang="zh-CN" altLang="en-US">
                <a:latin typeface="隶书" pitchFamily="49" charset="-122"/>
                <a:ea typeface="隶书" pitchFamily="49" charset="-122"/>
              </a:rPr>
              <a:t>）</a:t>
            </a:r>
          </a:p>
        </p:txBody>
      </p:sp>
      <p:sp>
        <p:nvSpPr>
          <p:cNvPr id="130051" name="Rectangle 3"/>
          <p:cNvSpPr>
            <a:spLocks noGrp="1" noRot="1" noChangeArrowheads="1"/>
          </p:cNvSpPr>
          <p:nvPr>
            <p:ph type="body" sz="half" idx="1"/>
          </p:nvPr>
        </p:nvSpPr>
        <p:spPr>
          <a:xfrm>
            <a:off x="468313" y="1557338"/>
            <a:ext cx="5854700" cy="4752975"/>
          </a:xfrm>
        </p:spPr>
        <p:txBody>
          <a:bodyPr/>
          <a:lstStyle/>
          <a:p>
            <a:pPr eaLnBrk="1" hangingPunct="1">
              <a:lnSpc>
                <a:spcPct val="90000"/>
              </a:lnSpc>
            </a:pPr>
            <a:r>
              <a:rPr lang="zh-CN" altLang="en-US" sz="2800">
                <a:latin typeface="隶书" pitchFamily="49" charset="-122"/>
                <a:ea typeface="隶书" pitchFamily="49" charset="-122"/>
              </a:rPr>
              <a:t>一 概述</a:t>
            </a:r>
          </a:p>
          <a:p>
            <a:pPr eaLnBrk="1" hangingPunct="1">
              <a:lnSpc>
                <a:spcPct val="90000"/>
              </a:lnSpc>
            </a:pPr>
            <a:endParaRPr lang="zh-CN" altLang="en-US" sz="2800">
              <a:latin typeface="隶书" pitchFamily="49" charset="-122"/>
              <a:ea typeface="隶书" pitchFamily="49" charset="-122"/>
            </a:endParaRPr>
          </a:p>
          <a:p>
            <a:pPr lvl="1" eaLnBrk="1" hangingPunct="1">
              <a:lnSpc>
                <a:spcPct val="90000"/>
              </a:lnSpc>
            </a:pPr>
            <a:r>
              <a:rPr lang="zh-CN" altLang="en-US" sz="2400">
                <a:latin typeface="隶书" pitchFamily="49" charset="-122"/>
                <a:ea typeface="隶书" pitchFamily="49" charset="-122"/>
              </a:rPr>
              <a:t>其著作是欧洲古代世界学术的百科全书，可分为三类逻辑、人文科学和自然科学著作；</a:t>
            </a:r>
          </a:p>
          <a:p>
            <a:pPr lvl="1" eaLnBrk="1" hangingPunct="1">
              <a:lnSpc>
                <a:spcPct val="90000"/>
              </a:lnSpc>
            </a:pPr>
            <a:endParaRPr lang="zh-CN" altLang="en-US" sz="2400">
              <a:latin typeface="隶书" pitchFamily="49" charset="-122"/>
              <a:ea typeface="隶书" pitchFamily="49" charset="-122"/>
            </a:endParaRPr>
          </a:p>
          <a:p>
            <a:pPr lvl="1" eaLnBrk="1" hangingPunct="1">
              <a:lnSpc>
                <a:spcPct val="90000"/>
              </a:lnSpc>
            </a:pPr>
            <a:r>
              <a:rPr lang="zh-CN" altLang="en-US" sz="2400">
                <a:latin typeface="隶书" pitchFamily="49" charset="-122"/>
                <a:ea typeface="隶书" pitchFamily="49" charset="-122"/>
              </a:rPr>
              <a:t>是归纳法的创始人之一；</a:t>
            </a:r>
          </a:p>
          <a:p>
            <a:pPr lvl="1" eaLnBrk="1" hangingPunct="1">
              <a:lnSpc>
                <a:spcPct val="90000"/>
              </a:lnSpc>
            </a:pPr>
            <a:endParaRPr lang="zh-CN" altLang="en-US" sz="2400">
              <a:latin typeface="隶书" pitchFamily="49" charset="-122"/>
              <a:ea typeface="隶书" pitchFamily="49" charset="-122"/>
            </a:endParaRPr>
          </a:p>
          <a:p>
            <a:pPr lvl="1" eaLnBrk="1" hangingPunct="1">
              <a:lnSpc>
                <a:spcPct val="90000"/>
              </a:lnSpc>
            </a:pPr>
            <a:r>
              <a:rPr lang="zh-CN" altLang="en-US" sz="2400">
                <a:latin typeface="隶书" pitchFamily="49" charset="-122"/>
                <a:ea typeface="隶书" pitchFamily="49" charset="-122"/>
              </a:rPr>
              <a:t>是主张进行有组织的研究的第一人；</a:t>
            </a:r>
          </a:p>
          <a:p>
            <a:pPr lvl="1" eaLnBrk="1" hangingPunct="1">
              <a:lnSpc>
                <a:spcPct val="90000"/>
              </a:lnSpc>
            </a:pPr>
            <a:endParaRPr lang="zh-CN" altLang="en-US" sz="2400">
              <a:latin typeface="隶书" pitchFamily="49" charset="-122"/>
              <a:ea typeface="隶书" pitchFamily="49" charset="-122"/>
            </a:endParaRPr>
          </a:p>
          <a:p>
            <a:pPr lvl="1" eaLnBrk="1" hangingPunct="1">
              <a:lnSpc>
                <a:spcPct val="90000"/>
              </a:lnSpc>
            </a:pPr>
            <a:r>
              <a:rPr lang="zh-CN" altLang="en-US" sz="2400">
                <a:latin typeface="隶书" pitchFamily="49" charset="-122"/>
                <a:ea typeface="隶书" pitchFamily="49" charset="-122"/>
              </a:rPr>
              <a:t>主要功绩在于科学和知识分类；</a:t>
            </a:r>
          </a:p>
        </p:txBody>
      </p:sp>
      <p:pic>
        <p:nvPicPr>
          <p:cNvPr id="33796" name="Picture 6" descr="aristo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2276475"/>
            <a:ext cx="176212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blinds(vertical)">
                                      <p:cBhvr>
                                        <p:cTn id="7" dur="500"/>
                                        <p:tgtEl>
                                          <p:spTgt spid="130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30051">
                                            <p:txEl>
                                              <p:pRg st="0" end="0"/>
                                            </p:txEl>
                                          </p:spTgt>
                                        </p:tgtEl>
                                        <p:attrNameLst>
                                          <p:attrName>style.visibility</p:attrName>
                                        </p:attrNameLst>
                                      </p:cBhvr>
                                      <p:to>
                                        <p:strVal val="visible"/>
                                      </p:to>
                                    </p:set>
                                    <p:animEffect transition="in" filter="slide(fromLeft)">
                                      <p:cBhvr>
                                        <p:cTn id="12" dur="500"/>
                                        <p:tgtEl>
                                          <p:spTgt spid="13005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30051">
                                            <p:txEl>
                                              <p:pRg st="2" end="2"/>
                                            </p:txEl>
                                          </p:spTgt>
                                        </p:tgtEl>
                                        <p:attrNameLst>
                                          <p:attrName>style.visibility</p:attrName>
                                        </p:attrNameLst>
                                      </p:cBhvr>
                                      <p:to>
                                        <p:strVal val="visible"/>
                                      </p:to>
                                    </p:set>
                                    <p:animEffect transition="in" filter="slide(fromLeft)">
                                      <p:cBhvr>
                                        <p:cTn id="17" dur="500"/>
                                        <p:tgtEl>
                                          <p:spTgt spid="13005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30051">
                                            <p:txEl>
                                              <p:pRg st="4" end="4"/>
                                            </p:txEl>
                                          </p:spTgt>
                                        </p:tgtEl>
                                        <p:attrNameLst>
                                          <p:attrName>style.visibility</p:attrName>
                                        </p:attrNameLst>
                                      </p:cBhvr>
                                      <p:to>
                                        <p:strVal val="visible"/>
                                      </p:to>
                                    </p:set>
                                    <p:animEffect transition="in" filter="slide(fromLeft)">
                                      <p:cBhvr>
                                        <p:cTn id="22" dur="500"/>
                                        <p:tgtEl>
                                          <p:spTgt spid="130051">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30051">
                                            <p:txEl>
                                              <p:pRg st="6" end="6"/>
                                            </p:txEl>
                                          </p:spTgt>
                                        </p:tgtEl>
                                        <p:attrNameLst>
                                          <p:attrName>style.visibility</p:attrName>
                                        </p:attrNameLst>
                                      </p:cBhvr>
                                      <p:to>
                                        <p:strVal val="visible"/>
                                      </p:to>
                                    </p:set>
                                    <p:animEffect transition="in" filter="slide(fromLeft)">
                                      <p:cBhvr>
                                        <p:cTn id="27" dur="500"/>
                                        <p:tgtEl>
                                          <p:spTgt spid="130051">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130051">
                                            <p:txEl>
                                              <p:pRg st="8" end="8"/>
                                            </p:txEl>
                                          </p:spTgt>
                                        </p:tgtEl>
                                        <p:attrNameLst>
                                          <p:attrName>style.visibility</p:attrName>
                                        </p:attrNameLst>
                                      </p:cBhvr>
                                      <p:to>
                                        <p:strVal val="visible"/>
                                      </p:to>
                                    </p:set>
                                    <p:animEffect transition="in" filter="slide(fromLeft)">
                                      <p:cBhvr>
                                        <p:cTn id="32" dur="500"/>
                                        <p:tgtEl>
                                          <p:spTgt spid="13005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autoUpdateAnimBg="0"/>
      <p:bldP spid="130051" grpId="0" build="p" bldLvl="5"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二 亚里士多德的自然观</a:t>
            </a:r>
          </a:p>
        </p:txBody>
      </p:sp>
      <p:sp>
        <p:nvSpPr>
          <p:cNvPr id="133123"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关于感性与理性：认为感性知觉世界是真实的研究对象，概念和感性知觉共同是认识世界的手段；</a:t>
            </a:r>
          </a:p>
          <a:p>
            <a:pPr eaLnBrk="1" hangingPunct="1"/>
            <a:r>
              <a:rPr lang="en-US" altLang="zh-CN">
                <a:latin typeface="隶书" pitchFamily="49" charset="-122"/>
                <a:ea typeface="隶书" pitchFamily="49" charset="-122"/>
              </a:rPr>
              <a:t>2 </a:t>
            </a:r>
            <a:r>
              <a:rPr lang="zh-CN" altLang="en-US">
                <a:latin typeface="隶书" pitchFamily="49" charset="-122"/>
                <a:ea typeface="隶书" pitchFamily="49" charset="-122"/>
              </a:rPr>
              <a:t>理想的科学：是概念的科学，个别事物要用概念演绎来说明；</a:t>
            </a:r>
          </a:p>
          <a:p>
            <a:pPr eaLnBrk="1" hangingPunct="1"/>
            <a:r>
              <a:rPr lang="en-US" altLang="zh-CN">
                <a:latin typeface="隶书" pitchFamily="49" charset="-122"/>
                <a:ea typeface="隶书" pitchFamily="49" charset="-122"/>
              </a:rPr>
              <a:t>3 </a:t>
            </a:r>
            <a:r>
              <a:rPr lang="zh-CN" altLang="en-US">
                <a:latin typeface="隶书" pitchFamily="49" charset="-122"/>
                <a:ea typeface="隶书" pitchFamily="49" charset="-122"/>
              </a:rPr>
              <a:t>运动的原因：目的论，目的为自然所固有，“自然不做无目的之事”；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3122"/>
                                        </p:tgtEl>
                                        <p:attrNameLst>
                                          <p:attrName>style.visibility</p:attrName>
                                        </p:attrNameLst>
                                      </p:cBhvr>
                                      <p:to>
                                        <p:strVal val="visible"/>
                                      </p:to>
                                    </p:set>
                                    <p:anim calcmode="lin" valueType="num">
                                      <p:cBhvr additive="base">
                                        <p:cTn id="7" dur="500" fill="hold"/>
                                        <p:tgtEl>
                                          <p:spTgt spid="133122"/>
                                        </p:tgtEl>
                                        <p:attrNameLst>
                                          <p:attrName>ppt_x</p:attrName>
                                        </p:attrNameLst>
                                      </p:cBhvr>
                                      <p:tavLst>
                                        <p:tav tm="0">
                                          <p:val>
                                            <p:strVal val="0-#ppt_w/2"/>
                                          </p:val>
                                        </p:tav>
                                        <p:tav tm="100000">
                                          <p:val>
                                            <p:strVal val="#ppt_x"/>
                                          </p:val>
                                        </p:tav>
                                      </p:tavLst>
                                    </p:anim>
                                    <p:anim calcmode="lin" valueType="num">
                                      <p:cBhvr additive="base">
                                        <p:cTn id="8" dur="500" fill="hold"/>
                                        <p:tgtEl>
                                          <p:spTgt spid="1331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133123">
                                            <p:txEl>
                                              <p:pRg st="0" end="0"/>
                                            </p:txEl>
                                          </p:spTgt>
                                        </p:tgtEl>
                                        <p:attrNameLst>
                                          <p:attrName>style.visibility</p:attrName>
                                        </p:attrNameLst>
                                      </p:cBhvr>
                                      <p:to>
                                        <p:strVal val="visible"/>
                                      </p:to>
                                    </p:set>
                                    <p:animEffect transition="in" filter="barn(inHorizontal)">
                                      <p:cBhvr>
                                        <p:cTn id="13" dur="500"/>
                                        <p:tgtEl>
                                          <p:spTgt spid="13312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6" fill="hold" grpId="0" nodeType="clickEffect">
                                  <p:stCondLst>
                                    <p:cond delay="0"/>
                                  </p:stCondLst>
                                  <p:childTnLst>
                                    <p:set>
                                      <p:cBhvr>
                                        <p:cTn id="17" dur="1" fill="hold">
                                          <p:stCondLst>
                                            <p:cond delay="0"/>
                                          </p:stCondLst>
                                        </p:cTn>
                                        <p:tgtEl>
                                          <p:spTgt spid="133123">
                                            <p:txEl>
                                              <p:pRg st="1" end="1"/>
                                            </p:txEl>
                                          </p:spTgt>
                                        </p:tgtEl>
                                        <p:attrNameLst>
                                          <p:attrName>style.visibility</p:attrName>
                                        </p:attrNameLst>
                                      </p:cBhvr>
                                      <p:to>
                                        <p:strVal val="visible"/>
                                      </p:to>
                                    </p:set>
                                    <p:animEffect transition="in" filter="barn(inHorizontal)">
                                      <p:cBhvr>
                                        <p:cTn id="18" dur="500"/>
                                        <p:tgtEl>
                                          <p:spTgt spid="13312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6" presetClass="entr" presetSubtype="26" fill="hold" grpId="0" nodeType="clickEffect">
                                  <p:stCondLst>
                                    <p:cond delay="0"/>
                                  </p:stCondLst>
                                  <p:childTnLst>
                                    <p:set>
                                      <p:cBhvr>
                                        <p:cTn id="22" dur="1" fill="hold">
                                          <p:stCondLst>
                                            <p:cond delay="0"/>
                                          </p:stCondLst>
                                        </p:cTn>
                                        <p:tgtEl>
                                          <p:spTgt spid="133123">
                                            <p:txEl>
                                              <p:pRg st="2" end="2"/>
                                            </p:txEl>
                                          </p:spTgt>
                                        </p:tgtEl>
                                        <p:attrNameLst>
                                          <p:attrName>style.visibility</p:attrName>
                                        </p:attrNameLst>
                                      </p:cBhvr>
                                      <p:to>
                                        <p:strVal val="visible"/>
                                      </p:to>
                                    </p:set>
                                    <p:animEffect transition="in" filter="barn(inHorizontal)">
                                      <p:cBhvr>
                                        <p:cTn id="23" dur="500"/>
                                        <p:tgtEl>
                                          <p:spTgt spid="1331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utoUpdateAnimBg="0"/>
      <p:bldP spid="133123" grpId="0" build="p" bldLvl="5"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301625" y="381000"/>
            <a:ext cx="8540750" cy="671513"/>
          </a:xfrm>
        </p:spPr>
        <p:txBody>
          <a:bodyPr/>
          <a:lstStyle/>
          <a:p>
            <a:pPr eaLnBrk="1" hangingPunct="1"/>
            <a:r>
              <a:rPr lang="zh-CN" altLang="en-US" sz="4000"/>
              <a:t>古希腊的自然科学</a:t>
            </a:r>
          </a:p>
        </p:txBody>
      </p:sp>
      <p:sp>
        <p:nvSpPr>
          <p:cNvPr id="35843" name="Rectangle 3"/>
          <p:cNvSpPr>
            <a:spLocks noGrp="1" noRot="1" noChangeArrowheads="1"/>
          </p:cNvSpPr>
          <p:nvPr>
            <p:ph type="body" idx="1"/>
          </p:nvPr>
        </p:nvSpPr>
        <p:spPr>
          <a:xfrm>
            <a:off x="1403350" y="1412875"/>
            <a:ext cx="5783263" cy="792163"/>
          </a:xfrm>
        </p:spPr>
        <p:txBody>
          <a:bodyPr/>
          <a:lstStyle/>
          <a:p>
            <a:pPr algn="ctr" eaLnBrk="1" hangingPunct="1"/>
            <a:r>
              <a:rPr lang="zh-CN" altLang="en-US"/>
              <a:t>一、托勒密天文学</a:t>
            </a:r>
          </a:p>
        </p:txBody>
      </p:sp>
      <p:pic>
        <p:nvPicPr>
          <p:cNvPr id="35844" name="Picture 4" descr="Ptolemy_16centu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3" y="2492375"/>
            <a:ext cx="3027362"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ptolemaic_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571500"/>
            <a:ext cx="68294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Rot="1" noChangeArrowheads="1"/>
          </p:cNvSpPr>
          <p:nvPr>
            <p:ph type="body" idx="1"/>
          </p:nvPr>
        </p:nvSpPr>
        <p:spPr/>
        <p:txBody>
          <a:bodyPr/>
          <a:lstStyle/>
          <a:p>
            <a:pPr eaLnBrk="1" hangingPunct="1">
              <a:lnSpc>
                <a:spcPct val="80000"/>
              </a:lnSpc>
            </a:pPr>
            <a:r>
              <a:rPr lang="zh-CN" altLang="en-US" sz="2400"/>
              <a:t>托勒密的天体模型之所以能够流行千年，是有它的优点和历史原因的。它的主要特点是：</a:t>
            </a:r>
            <a:br>
              <a:rPr lang="zh-CN" altLang="en-US" sz="2400"/>
            </a:br>
            <a:br>
              <a:rPr lang="zh-CN" altLang="en-US" sz="2400"/>
            </a:br>
            <a:r>
              <a:rPr lang="zh-CN" altLang="en-US" sz="2400"/>
              <a:t>　　</a:t>
            </a:r>
            <a:r>
              <a:rPr lang="en-US" altLang="zh-CN" sz="2400"/>
              <a:t>1</a:t>
            </a:r>
            <a:r>
              <a:rPr lang="zh-CN" altLang="en-US" sz="2400"/>
              <a:t>． 绕着某一中心的匀角速运动，符合当时占主导思想的柏拉图的假设，也适合于亚里士多德的物理学，易于被接受。</a:t>
            </a:r>
            <a:br>
              <a:rPr lang="zh-CN" altLang="en-US" sz="2400"/>
            </a:br>
            <a:br>
              <a:rPr lang="zh-CN" altLang="en-US" sz="2400"/>
            </a:br>
            <a:r>
              <a:rPr lang="zh-CN" altLang="en-US" sz="2400"/>
              <a:t>　　</a:t>
            </a:r>
            <a:r>
              <a:rPr lang="en-US" altLang="zh-CN" sz="2400"/>
              <a:t>2</a:t>
            </a:r>
            <a:r>
              <a:rPr lang="zh-CN" altLang="en-US" sz="2400"/>
              <a:t>． 用几种圆周轨道不同的组合预言了行星的运动位置，与实际相差很小，相比以前的体系有所改进，还能解释行星的亮度变化。</a:t>
            </a:r>
            <a:br>
              <a:rPr lang="zh-CN" altLang="en-US" sz="2400"/>
            </a:br>
            <a:br>
              <a:rPr lang="zh-CN" altLang="en-US" sz="2400"/>
            </a:br>
            <a:r>
              <a:rPr lang="zh-CN" altLang="en-US" sz="2400"/>
              <a:t>　　</a:t>
            </a:r>
            <a:r>
              <a:rPr lang="en-US" altLang="zh-CN" sz="2400"/>
              <a:t>3</a:t>
            </a:r>
            <a:r>
              <a:rPr lang="zh-CN" altLang="en-US" sz="2400"/>
              <a:t>． 地球不动的说法，对当时人们的生活是令人安慰的假设，也符合</a:t>
            </a:r>
            <a:r>
              <a:rPr lang="zh-CN" altLang="en-US" sz="2400">
                <a:hlinkClick r:id="rId2"/>
              </a:rPr>
              <a:t>基督教</a:t>
            </a:r>
            <a:r>
              <a:rPr lang="zh-CN" altLang="en-US" sz="2400"/>
              <a:t>信仰。</a:t>
            </a:r>
            <a:br>
              <a:rPr lang="zh-CN" altLang="en-US" sz="2400"/>
            </a:br>
            <a:endParaRPr lang="zh-CN" altLang="en-US"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Rot="1" noChangeArrowheads="1"/>
          </p:cNvSpPr>
          <p:nvPr>
            <p:ph type="body" idx="1"/>
          </p:nvPr>
        </p:nvSpPr>
        <p:spPr>
          <a:xfrm>
            <a:off x="301625" y="692150"/>
            <a:ext cx="8302625" cy="1008063"/>
          </a:xfrm>
        </p:spPr>
        <p:txBody>
          <a:bodyPr/>
          <a:lstStyle/>
          <a:p>
            <a:pPr algn="ctr" eaLnBrk="1" hangingPunct="1">
              <a:lnSpc>
                <a:spcPct val="80000"/>
              </a:lnSpc>
            </a:pPr>
            <a:r>
              <a:rPr lang="zh-CN" altLang="en-US" sz="4000">
                <a:ea typeface="隶书" pitchFamily="49" charset="-122"/>
              </a:rPr>
              <a:t>二、阿基米德静力学</a:t>
            </a:r>
          </a:p>
          <a:p>
            <a:pPr algn="ctr" eaLnBrk="1" hangingPunct="1">
              <a:lnSpc>
                <a:spcPct val="80000"/>
              </a:lnSpc>
            </a:pPr>
            <a:r>
              <a:rPr lang="en-US" altLang="zh-CN" sz="2400"/>
              <a:t>——</a:t>
            </a:r>
            <a:r>
              <a:rPr lang="zh-CN" altLang="en-US" sz="2400"/>
              <a:t>给我一个支点，我就能推动地球</a:t>
            </a:r>
            <a:r>
              <a:rPr lang="zh-CN" altLang="en-US" sz="1600"/>
              <a:t> </a:t>
            </a:r>
          </a:p>
        </p:txBody>
      </p:sp>
      <p:pic>
        <p:nvPicPr>
          <p:cNvPr id="38915" name="Picture 5" descr="Archimedes_le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276475"/>
            <a:ext cx="6049963" cy="403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Rot="1" noChangeArrowheads="1"/>
          </p:cNvSpPr>
          <p:nvPr>
            <p:ph type="body" idx="1"/>
          </p:nvPr>
        </p:nvSpPr>
        <p:spPr>
          <a:xfrm>
            <a:off x="323850" y="1773238"/>
            <a:ext cx="8540750" cy="4270375"/>
          </a:xfrm>
        </p:spPr>
        <p:txBody>
          <a:bodyPr/>
          <a:lstStyle/>
          <a:p>
            <a:pPr eaLnBrk="1" hangingPunct="1"/>
            <a:r>
              <a:rPr lang="zh-CN" altLang="en-US"/>
              <a:t>除了伟大的牛顿和伟大的</a:t>
            </a:r>
            <a:r>
              <a:rPr lang="zh-CN" altLang="en-US">
                <a:hlinkClick r:id="rId2"/>
              </a:rPr>
              <a:t>爱因斯坦</a:t>
            </a:r>
            <a:r>
              <a:rPr lang="zh-CN" altLang="en-US"/>
              <a:t>，再没有一个人象阿基米德那样为人类的进步做出过这样大的贡献。</a:t>
            </a:r>
          </a:p>
          <a:p>
            <a:pPr eaLnBrk="1" hangingPunct="1"/>
            <a:r>
              <a:rPr lang="zh-CN" altLang="en-US"/>
              <a:t>即使牛顿和爱因斯坦也都曾从他身上汲取过智慧和灵感。</a:t>
            </a:r>
          </a:p>
          <a:p>
            <a:pPr eaLnBrk="1" hangingPunct="1"/>
            <a:r>
              <a:rPr lang="zh-CN" altLang="en-US"/>
              <a:t>他是“理论天才与实验天才合于一人的理想化身”，</a:t>
            </a:r>
            <a:r>
              <a:rPr lang="zh-CN" altLang="en-US">
                <a:hlinkClick r:id="rId3"/>
              </a:rPr>
              <a:t>文艺复兴</a:t>
            </a:r>
            <a:r>
              <a:rPr lang="zh-CN" altLang="en-US"/>
              <a:t>时期的</a:t>
            </a:r>
            <a:r>
              <a:rPr lang="zh-CN" altLang="en-US">
                <a:hlinkClick r:id="rId4"/>
              </a:rPr>
              <a:t>达芬奇</a:t>
            </a:r>
            <a:r>
              <a:rPr lang="zh-CN" altLang="en-US"/>
              <a:t>和</a:t>
            </a:r>
            <a:r>
              <a:rPr lang="zh-CN" altLang="en-US">
                <a:hlinkClick r:id="rId5"/>
              </a:rPr>
              <a:t>伽利略</a:t>
            </a:r>
            <a:r>
              <a:rPr lang="zh-CN" altLang="en-US"/>
              <a:t>等人都拿他来做自己的楷模。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Rot="1" noChangeArrowheads="1"/>
          </p:cNvSpPr>
          <p:nvPr>
            <p:ph type="body" idx="1"/>
          </p:nvPr>
        </p:nvSpPr>
        <p:spPr>
          <a:xfrm>
            <a:off x="301625" y="476250"/>
            <a:ext cx="4341813" cy="5905500"/>
          </a:xfrm>
        </p:spPr>
        <p:txBody>
          <a:bodyPr/>
          <a:lstStyle/>
          <a:p>
            <a:pPr eaLnBrk="1" hangingPunct="1"/>
            <a:r>
              <a:rPr lang="zh-CN" altLang="en-US"/>
              <a:t>三、欧几里德</a:t>
            </a:r>
          </a:p>
          <a:p>
            <a:pPr eaLnBrk="1" hangingPunct="1"/>
            <a:endParaRPr lang="zh-CN" altLang="en-US"/>
          </a:p>
          <a:p>
            <a:pPr eaLnBrk="1" hangingPunct="1"/>
            <a:r>
              <a:rPr lang="zh-CN" altLang="en-US"/>
              <a:t>欧几里德几何</a:t>
            </a:r>
            <a:r>
              <a:rPr lang="en-US" altLang="zh-CN"/>
              <a:t>——《</a:t>
            </a:r>
            <a:r>
              <a:rPr lang="zh-CN" altLang="en-US"/>
              <a:t>几何原本</a:t>
            </a:r>
            <a:r>
              <a:rPr lang="en-US" altLang="zh-CN"/>
              <a:t>》</a:t>
            </a:r>
            <a:r>
              <a:rPr lang="zh-CN" altLang="en-US"/>
              <a:t>的传统描述是一个</a:t>
            </a:r>
            <a:r>
              <a:rPr lang="zh-CN" altLang="en-US">
                <a:hlinkClick r:id="rId2" tooltip="公理系统"/>
              </a:rPr>
              <a:t>公理系统</a:t>
            </a:r>
            <a:r>
              <a:rPr lang="zh-CN" altLang="en-US"/>
              <a:t>，通过有限的</a:t>
            </a:r>
            <a:r>
              <a:rPr lang="zh-CN" altLang="en-US">
                <a:hlinkClick r:id="rId3" tooltip="公理"/>
              </a:rPr>
              <a:t>公理</a:t>
            </a:r>
            <a:r>
              <a:rPr lang="zh-CN" altLang="en-US"/>
              <a:t>来证明所有的“</a:t>
            </a:r>
            <a:r>
              <a:rPr lang="zh-CN" altLang="en-US">
                <a:hlinkClick r:id="rId4" tooltip="真命题 (尚未撰写)"/>
              </a:rPr>
              <a:t>真命题</a:t>
            </a:r>
            <a:r>
              <a:rPr lang="zh-CN" altLang="en-US"/>
              <a:t>”。</a:t>
            </a:r>
          </a:p>
        </p:txBody>
      </p:sp>
      <p:pic>
        <p:nvPicPr>
          <p:cNvPr id="40963" name="Picture 4" descr="Euklid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5600" y="476250"/>
            <a:ext cx="3203575" cy="59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Rot="1" noChangeArrowheads="1"/>
          </p:cNvSpPr>
          <p:nvPr>
            <p:ph type="body" idx="1"/>
          </p:nvPr>
        </p:nvSpPr>
        <p:spPr>
          <a:xfrm>
            <a:off x="301625" y="549275"/>
            <a:ext cx="8540750" cy="5903913"/>
          </a:xfrm>
        </p:spPr>
        <p:txBody>
          <a:bodyPr/>
          <a:lstStyle/>
          <a:p>
            <a:pPr eaLnBrk="1" hangingPunct="1">
              <a:lnSpc>
                <a:spcPct val="80000"/>
              </a:lnSpc>
            </a:pPr>
            <a:endParaRPr lang="en-US" altLang="zh-CN" sz="2800"/>
          </a:p>
          <a:p>
            <a:pPr eaLnBrk="1" hangingPunct="1">
              <a:lnSpc>
                <a:spcPct val="80000"/>
              </a:lnSpc>
            </a:pPr>
            <a:r>
              <a:rPr lang="zh-CN" altLang="en-US" sz="2800"/>
              <a:t>欧几里德几何的五条公理</a:t>
            </a:r>
            <a:r>
              <a:rPr lang="en-US" altLang="zh-CN" sz="2800"/>
              <a:t>(</a:t>
            </a:r>
            <a:r>
              <a:rPr lang="zh-CN" altLang="en-US" sz="2800"/>
              <a:t>公设</a:t>
            </a:r>
            <a:r>
              <a:rPr lang="en-US" altLang="zh-CN" sz="2800"/>
              <a:t>)</a:t>
            </a:r>
            <a:r>
              <a:rPr lang="zh-CN" altLang="en-US" sz="2800"/>
              <a:t>是：</a:t>
            </a:r>
          </a:p>
          <a:p>
            <a:pPr eaLnBrk="1" hangingPunct="1">
              <a:lnSpc>
                <a:spcPct val="80000"/>
              </a:lnSpc>
            </a:pPr>
            <a:r>
              <a:rPr lang="zh-CN" altLang="en-US" sz="2800"/>
              <a:t>任意两个</a:t>
            </a:r>
            <a:r>
              <a:rPr lang="zh-CN" altLang="en-US" sz="2800">
                <a:hlinkClick r:id="rId2" tooltip="点"/>
              </a:rPr>
              <a:t>点</a:t>
            </a:r>
            <a:r>
              <a:rPr lang="zh-CN" altLang="en-US" sz="2800"/>
              <a:t>可以通过一条直线连接。 </a:t>
            </a:r>
          </a:p>
          <a:p>
            <a:pPr eaLnBrk="1" hangingPunct="1">
              <a:lnSpc>
                <a:spcPct val="80000"/>
              </a:lnSpc>
            </a:pPr>
            <a:r>
              <a:rPr lang="zh-CN" altLang="en-US" sz="2800"/>
              <a:t>任意</a:t>
            </a:r>
            <a:r>
              <a:rPr lang="zh-CN" altLang="en-US" sz="2800">
                <a:hlinkClick r:id="rId3" tooltip="线段"/>
              </a:rPr>
              <a:t>线段</a:t>
            </a:r>
            <a:r>
              <a:rPr lang="zh-CN" altLang="en-US" sz="2800"/>
              <a:t>能无限延伸成一条直线。 </a:t>
            </a:r>
          </a:p>
          <a:p>
            <a:pPr eaLnBrk="1" hangingPunct="1">
              <a:lnSpc>
                <a:spcPct val="80000"/>
              </a:lnSpc>
            </a:pPr>
            <a:r>
              <a:rPr lang="zh-CN" altLang="en-US" sz="2800"/>
              <a:t>给定任意线段，可以以其一个端点作为</a:t>
            </a:r>
            <a:r>
              <a:rPr lang="zh-CN" altLang="en-US" sz="2800">
                <a:hlinkClick r:id="rId4" tooltip="圆心"/>
              </a:rPr>
              <a:t>圆心</a:t>
            </a:r>
            <a:r>
              <a:rPr lang="zh-CN" altLang="en-US" sz="2800"/>
              <a:t>，该线段作为</a:t>
            </a:r>
            <a:r>
              <a:rPr lang="zh-CN" altLang="en-US" sz="2800">
                <a:hlinkClick r:id="rId5" tooltip="半径"/>
              </a:rPr>
              <a:t>半径</a:t>
            </a:r>
            <a:r>
              <a:rPr lang="zh-CN" altLang="en-US" sz="2800"/>
              <a:t>作一个</a:t>
            </a:r>
            <a:r>
              <a:rPr lang="zh-CN" altLang="en-US" sz="2800">
                <a:hlinkClick r:id="rId6" tooltip="圆"/>
              </a:rPr>
              <a:t>圆</a:t>
            </a:r>
            <a:r>
              <a:rPr lang="zh-CN" altLang="en-US" sz="2800"/>
              <a:t>。 </a:t>
            </a:r>
          </a:p>
          <a:p>
            <a:pPr eaLnBrk="1" hangingPunct="1">
              <a:lnSpc>
                <a:spcPct val="80000"/>
              </a:lnSpc>
            </a:pPr>
            <a:r>
              <a:rPr lang="zh-CN" altLang="en-US" sz="2800"/>
              <a:t>所有</a:t>
            </a:r>
            <a:r>
              <a:rPr lang="zh-CN" altLang="en-US" sz="2800">
                <a:hlinkClick r:id="rId7" tooltip="直角"/>
              </a:rPr>
              <a:t>直角</a:t>
            </a:r>
            <a:r>
              <a:rPr lang="zh-CN" altLang="en-US" sz="2800"/>
              <a:t>都</a:t>
            </a:r>
            <a:r>
              <a:rPr lang="zh-CN" altLang="en-US" sz="2800">
                <a:hlinkClick r:id="rId8" tooltip="全等"/>
              </a:rPr>
              <a:t>全等</a:t>
            </a:r>
            <a:r>
              <a:rPr lang="zh-CN" altLang="en-US" sz="2800"/>
              <a:t>。 </a:t>
            </a:r>
          </a:p>
          <a:p>
            <a:pPr eaLnBrk="1" hangingPunct="1">
              <a:lnSpc>
                <a:spcPct val="80000"/>
              </a:lnSpc>
            </a:pPr>
            <a:r>
              <a:rPr lang="zh-CN" altLang="en-US" sz="2800"/>
              <a:t>若两条直线都与第三条直线相交，并且在同一边的</a:t>
            </a:r>
            <a:r>
              <a:rPr lang="zh-CN" altLang="en-US" sz="2800">
                <a:hlinkClick r:id="rId9" tooltip="内角"/>
              </a:rPr>
              <a:t>内角</a:t>
            </a:r>
            <a:r>
              <a:rPr lang="zh-CN" altLang="en-US" sz="2800"/>
              <a:t>之和小于两个直角，则这两条直线在这一边必定相交。 </a:t>
            </a:r>
          </a:p>
          <a:p>
            <a:pPr eaLnBrk="1" hangingPunct="1">
              <a:lnSpc>
                <a:spcPct val="80000"/>
              </a:lnSpc>
            </a:pPr>
            <a:r>
              <a:rPr lang="zh-CN" altLang="en-US" sz="2800"/>
              <a:t>第五条公理称为</a:t>
            </a:r>
            <a:r>
              <a:rPr lang="zh-CN" altLang="en-US" sz="2800">
                <a:hlinkClick r:id="rId10" tooltip="平行公理"/>
              </a:rPr>
              <a:t>平行公理</a:t>
            </a:r>
            <a:r>
              <a:rPr lang="zh-CN" altLang="en-US" sz="2800"/>
              <a:t>（</a:t>
            </a:r>
            <a:r>
              <a:rPr lang="zh-CN" altLang="en-US" sz="2800">
                <a:hlinkClick r:id="rId11" tooltip="平行公設"/>
              </a:rPr>
              <a:t>平行公设</a:t>
            </a:r>
            <a:r>
              <a:rPr lang="zh-CN" altLang="en-US" sz="2800"/>
              <a:t>），可以导出下述命题：</a:t>
            </a:r>
          </a:p>
          <a:p>
            <a:pPr lvl="1" eaLnBrk="1" hangingPunct="1">
              <a:lnSpc>
                <a:spcPct val="80000"/>
              </a:lnSpc>
            </a:pPr>
            <a:r>
              <a:rPr lang="zh-CN" altLang="en-US" sz="2400"/>
              <a:t>通过一个不在直线上的点，有且仅有一条不与该直线相交的直线。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9552" y="165735"/>
            <a:ext cx="3672408" cy="6526530"/>
          </a:xfrm>
          <a:prstGeom prst="rect">
            <a:avLst/>
          </a:prstGeom>
        </p:spPr>
      </p:pic>
    </p:spTree>
    <p:extLst>
      <p:ext uri="{BB962C8B-B14F-4D97-AF65-F5344CB8AC3E}">
        <p14:creationId xmlns:p14="http://schemas.microsoft.com/office/powerpoint/2010/main" val="18688518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Euclid-proo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520700"/>
            <a:ext cx="5689600" cy="581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中国古代的技术与科学</a:t>
            </a:r>
          </a:p>
        </p:txBody>
      </p:sp>
      <p:sp>
        <p:nvSpPr>
          <p:cNvPr id="44035"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古代中国的技术</a:t>
            </a:r>
          </a:p>
          <a:p>
            <a:pPr lvl="1" eaLnBrk="1" hangingPunct="1"/>
            <a:r>
              <a:rPr lang="zh-CN" altLang="en-US">
                <a:latin typeface="隶书" pitchFamily="49" charset="-122"/>
                <a:ea typeface="隶书" pitchFamily="49" charset="-122"/>
              </a:rPr>
              <a:t>四大发明</a:t>
            </a:r>
          </a:p>
          <a:p>
            <a:pPr lvl="1" eaLnBrk="1" hangingPunct="1"/>
            <a:r>
              <a:rPr lang="zh-CN" altLang="en-US">
                <a:latin typeface="隶书" pitchFamily="49" charset="-122"/>
                <a:ea typeface="隶书" pitchFamily="49" charset="-122"/>
              </a:rPr>
              <a:t>农业技术</a:t>
            </a:r>
            <a:r>
              <a:rPr lang="en-US" altLang="zh-CN">
                <a:ea typeface="隶书" pitchFamily="49" charset="-122"/>
              </a:rPr>
              <a:t>——</a:t>
            </a:r>
            <a:r>
              <a:rPr lang="zh-CN" altLang="en-US">
                <a:latin typeface="隶书" pitchFamily="49" charset="-122"/>
                <a:ea typeface="隶书" pitchFamily="49" charset="-122"/>
              </a:rPr>
              <a:t>精耕细作</a:t>
            </a:r>
          </a:p>
          <a:p>
            <a:pPr lvl="1" eaLnBrk="1" hangingPunct="1"/>
            <a:r>
              <a:rPr lang="zh-CN" altLang="en-US">
                <a:latin typeface="隶书" pitchFamily="49" charset="-122"/>
                <a:ea typeface="隶书" pitchFamily="49" charset="-122"/>
              </a:rPr>
              <a:t>水利技术</a:t>
            </a:r>
            <a:r>
              <a:rPr lang="en-US" altLang="zh-CN">
                <a:ea typeface="隶书" pitchFamily="49" charset="-122"/>
              </a:rPr>
              <a:t>——</a:t>
            </a:r>
            <a:r>
              <a:rPr lang="zh-CN" altLang="en-US">
                <a:latin typeface="隶书" pitchFamily="49" charset="-122"/>
                <a:ea typeface="隶书" pitchFamily="49" charset="-122"/>
              </a:rPr>
              <a:t>都江堰</a:t>
            </a:r>
          </a:p>
          <a:p>
            <a:pPr lvl="1" eaLnBrk="1" hangingPunct="1"/>
            <a:r>
              <a:rPr lang="zh-CN" altLang="en-US">
                <a:latin typeface="隶书" pitchFamily="49" charset="-122"/>
                <a:ea typeface="隶书" pitchFamily="49" charset="-122"/>
              </a:rPr>
              <a:t>医疗技术</a:t>
            </a:r>
            <a:r>
              <a:rPr lang="en-US" altLang="zh-CN">
                <a:ea typeface="隶书" pitchFamily="49" charset="-122"/>
              </a:rPr>
              <a:t>——</a:t>
            </a:r>
            <a:r>
              <a:rPr lang="zh-CN" altLang="en-US">
                <a:latin typeface="隶书" pitchFamily="49" charset="-122"/>
                <a:ea typeface="隶书" pitchFamily="49" charset="-122"/>
              </a:rPr>
              <a:t>望闻问切、针炙技术</a:t>
            </a:r>
          </a:p>
          <a:p>
            <a:pPr lvl="1" eaLnBrk="1" hangingPunct="1"/>
            <a:r>
              <a:rPr lang="zh-CN" altLang="en-US">
                <a:latin typeface="隶书" pitchFamily="49" charset="-122"/>
                <a:ea typeface="隶书" pitchFamily="49" charset="-122"/>
              </a:rPr>
              <a:t>建筑技术</a:t>
            </a:r>
            <a:r>
              <a:rPr lang="en-US" altLang="zh-CN">
                <a:ea typeface="隶书" pitchFamily="49" charset="-122"/>
              </a:rPr>
              <a:t>——</a:t>
            </a:r>
            <a:r>
              <a:rPr lang="zh-CN" altLang="en-US">
                <a:latin typeface="隶书" pitchFamily="49" charset="-122"/>
                <a:ea typeface="隶书" pitchFamily="49" charset="-122"/>
              </a:rPr>
              <a:t>园林；桥；木塔</a:t>
            </a:r>
          </a:p>
          <a:p>
            <a:pPr lvl="1" eaLnBrk="1" hangingPunct="1"/>
            <a:r>
              <a:rPr lang="zh-CN" altLang="en-US">
                <a:latin typeface="隶书" pitchFamily="49" charset="-122"/>
                <a:ea typeface="隶书" pitchFamily="49" charset="-122"/>
              </a:rPr>
              <a:t>制造加工技术</a:t>
            </a:r>
            <a:r>
              <a:rPr lang="en-US" altLang="zh-CN">
                <a:ea typeface="隶书" pitchFamily="49" charset="-122"/>
              </a:rPr>
              <a:t>——</a:t>
            </a:r>
            <a:r>
              <a:rPr lang="zh-CN" altLang="en-US">
                <a:latin typeface="隶书" pitchFamily="49" charset="-122"/>
                <a:ea typeface="隶书" pitchFamily="49" charset="-122"/>
              </a:rPr>
              <a:t>冶金；茶；丝；陶器；船</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古代中国的科学</a:t>
            </a:r>
          </a:p>
        </p:txBody>
      </p:sp>
      <p:sp>
        <p:nvSpPr>
          <p:cNvPr id="45059"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古代中国有科学吗？</a:t>
            </a:r>
          </a:p>
          <a:p>
            <a:pPr eaLnBrk="1" hangingPunct="1"/>
            <a:endParaRPr lang="zh-CN" altLang="en-US">
              <a:latin typeface="隶书" pitchFamily="49" charset="-122"/>
              <a:ea typeface="隶书" pitchFamily="49" charset="-122"/>
            </a:endParaRPr>
          </a:p>
          <a:p>
            <a:pPr lvl="1" eaLnBrk="1" hangingPunct="1"/>
            <a:r>
              <a:rPr lang="zh-CN" altLang="en-US">
                <a:ea typeface="隶书" pitchFamily="49" charset="-122"/>
              </a:rPr>
              <a:t>“</a:t>
            </a:r>
            <a:r>
              <a:rPr lang="zh-CN" altLang="en-US">
                <a:latin typeface="隶书" pitchFamily="49" charset="-122"/>
                <a:ea typeface="隶书" pitchFamily="49" charset="-122"/>
              </a:rPr>
              <a:t>有</a:t>
            </a:r>
            <a:r>
              <a:rPr lang="zh-CN" altLang="en-US">
                <a:ea typeface="隶书" pitchFamily="49" charset="-122"/>
              </a:rPr>
              <a:t>”</a:t>
            </a:r>
            <a:r>
              <a:rPr lang="zh-CN" altLang="en-US">
                <a:latin typeface="隶书" pitchFamily="49" charset="-122"/>
                <a:ea typeface="隶书" pitchFamily="49" charset="-122"/>
              </a:rPr>
              <a:t>派</a:t>
            </a:r>
            <a:r>
              <a:rPr lang="en-US" altLang="zh-CN">
                <a:ea typeface="隶书" pitchFamily="49" charset="-122"/>
              </a:rPr>
              <a:t>——“</a:t>
            </a:r>
            <a:r>
              <a:rPr lang="zh-CN" altLang="en-US">
                <a:latin typeface="隶书" pitchFamily="49" charset="-122"/>
                <a:ea typeface="隶书" pitchFamily="49" charset="-122"/>
              </a:rPr>
              <a:t>李约瑟问题</a:t>
            </a:r>
            <a:r>
              <a:rPr lang="zh-CN" altLang="en-US">
                <a:ea typeface="隶书" pitchFamily="49" charset="-122"/>
              </a:rPr>
              <a:t>”</a:t>
            </a:r>
            <a:endParaRPr lang="zh-CN" altLang="en-US">
              <a:latin typeface="隶书" pitchFamily="49" charset="-122"/>
              <a:ea typeface="隶书" pitchFamily="49" charset="-122"/>
            </a:endParaRPr>
          </a:p>
          <a:p>
            <a:pPr lvl="1" eaLnBrk="1" hangingPunct="1"/>
            <a:endParaRPr lang="zh-CN" altLang="en-US">
              <a:latin typeface="隶书" pitchFamily="49" charset="-122"/>
              <a:ea typeface="隶书" pitchFamily="49" charset="-122"/>
            </a:endParaRPr>
          </a:p>
          <a:p>
            <a:pPr lvl="1" eaLnBrk="1" hangingPunct="1"/>
            <a:r>
              <a:rPr lang="zh-CN" altLang="en-US">
                <a:ea typeface="隶书" pitchFamily="49" charset="-122"/>
              </a:rPr>
              <a:t>“</a:t>
            </a:r>
            <a:r>
              <a:rPr lang="zh-CN" altLang="en-US">
                <a:latin typeface="隶书" pitchFamily="49" charset="-122"/>
                <a:ea typeface="隶书" pitchFamily="49" charset="-122"/>
              </a:rPr>
              <a:t>无</a:t>
            </a:r>
            <a:r>
              <a:rPr lang="zh-CN" altLang="en-US">
                <a:ea typeface="隶书" pitchFamily="49" charset="-122"/>
              </a:rPr>
              <a:t>”</a:t>
            </a:r>
            <a:r>
              <a:rPr lang="zh-CN" altLang="en-US">
                <a:latin typeface="隶书" pitchFamily="49" charset="-122"/>
                <a:ea typeface="隶书" pitchFamily="49" charset="-122"/>
              </a:rPr>
              <a:t>派</a:t>
            </a:r>
            <a:r>
              <a:rPr lang="en-US" altLang="zh-CN">
                <a:ea typeface="隶书" pitchFamily="49" charset="-122"/>
              </a:rPr>
              <a:t>——“</a:t>
            </a:r>
            <a:r>
              <a:rPr lang="zh-CN" altLang="en-US">
                <a:latin typeface="隶书" pitchFamily="49" charset="-122"/>
                <a:ea typeface="隶书" pitchFamily="49" charset="-122"/>
              </a:rPr>
              <a:t>李约瑟问题</a:t>
            </a:r>
            <a:r>
              <a:rPr lang="zh-CN" altLang="en-US">
                <a:ea typeface="隶书" pitchFamily="49" charset="-122"/>
              </a:rPr>
              <a:t>”</a:t>
            </a:r>
            <a:r>
              <a:rPr lang="zh-CN" altLang="en-US">
                <a:latin typeface="隶书" pitchFamily="49" charset="-122"/>
                <a:ea typeface="隶书" pitchFamily="49" charset="-122"/>
              </a:rPr>
              <a:t>是</a:t>
            </a:r>
            <a:r>
              <a:rPr lang="zh-CN" altLang="en-US">
                <a:ea typeface="隶书" pitchFamily="49" charset="-122"/>
              </a:rPr>
              <a:t>“</a:t>
            </a:r>
            <a:r>
              <a:rPr lang="zh-CN" altLang="en-US">
                <a:latin typeface="隶书" pitchFamily="49" charset="-122"/>
                <a:ea typeface="隶书" pitchFamily="49" charset="-122"/>
              </a:rPr>
              <a:t>伪问题</a:t>
            </a:r>
            <a:r>
              <a:rPr lang="zh-CN" altLang="en-US">
                <a:ea typeface="隶书" pitchFamily="49" charset="-122"/>
              </a:rPr>
              <a:t>”</a:t>
            </a:r>
            <a:endParaRPr lang="zh-CN" altLang="en-US">
              <a:latin typeface="隶书" pitchFamily="49" charset="-122"/>
              <a:ea typeface="隶书" pitchFamily="49" charset="-122"/>
            </a:endParaRPr>
          </a:p>
          <a:p>
            <a:pPr lvl="1" eaLnBrk="1" hangingPunct="1"/>
            <a:endParaRPr lang="en-US" altLang="zh-CN">
              <a:latin typeface="隶书" pitchFamily="49" charset="-122"/>
              <a:ea typeface="隶书"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古代中国科学的四大体系</a:t>
            </a:r>
          </a:p>
        </p:txBody>
      </p:sp>
      <p:sp>
        <p:nvSpPr>
          <p:cNvPr id="46083"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农学</a:t>
            </a:r>
          </a:p>
          <a:p>
            <a:pPr lvl="1" eaLnBrk="1" hangingPunct="1"/>
            <a:r>
              <a:rPr lang="zh-CN" altLang="en-US">
                <a:ea typeface="隶书" pitchFamily="49" charset="-122"/>
              </a:rPr>
              <a:t>“</a:t>
            </a:r>
            <a:r>
              <a:rPr lang="zh-CN" altLang="en-US">
                <a:latin typeface="隶书" pitchFamily="49" charset="-122"/>
                <a:ea typeface="隶书" pitchFamily="49" charset="-122"/>
              </a:rPr>
              <a:t>四大农书</a:t>
            </a:r>
            <a:r>
              <a:rPr lang="zh-CN" altLang="en-US">
                <a:ea typeface="隶书" pitchFamily="49" charset="-122"/>
              </a:rPr>
              <a:t>”</a:t>
            </a:r>
            <a:r>
              <a:rPr lang="zh-CN" altLang="en-US">
                <a:latin typeface="隶书" pitchFamily="49" charset="-122"/>
                <a:ea typeface="隶书" pitchFamily="49" charset="-122"/>
              </a:rPr>
              <a:t>；贾思勰</a:t>
            </a:r>
            <a:r>
              <a:rPr lang="en-US" altLang="zh-CN">
                <a:latin typeface="隶书" pitchFamily="49" charset="-122"/>
                <a:ea typeface="隶书" pitchFamily="49" charset="-122"/>
              </a:rPr>
              <a:t>《</a:t>
            </a:r>
            <a:r>
              <a:rPr lang="zh-CN" altLang="en-US">
                <a:latin typeface="隶书" pitchFamily="49" charset="-122"/>
                <a:ea typeface="隶书" pitchFamily="49" charset="-122"/>
              </a:rPr>
              <a:t>齐民要术</a:t>
            </a:r>
            <a:r>
              <a:rPr lang="en-US" altLang="zh-CN">
                <a:latin typeface="隶书" pitchFamily="49" charset="-122"/>
                <a:ea typeface="隶书" pitchFamily="49" charset="-122"/>
              </a:rPr>
              <a:t>》</a:t>
            </a:r>
            <a:r>
              <a:rPr lang="zh-CN" altLang="en-US">
                <a:latin typeface="隶书" pitchFamily="49" charset="-122"/>
                <a:ea typeface="隶书" pitchFamily="49" charset="-122"/>
              </a:rPr>
              <a:t>；徐光启</a:t>
            </a:r>
            <a:r>
              <a:rPr lang="en-US" altLang="zh-CN">
                <a:latin typeface="隶书" pitchFamily="49" charset="-122"/>
                <a:ea typeface="隶书" pitchFamily="49" charset="-122"/>
              </a:rPr>
              <a:t>《</a:t>
            </a:r>
            <a:r>
              <a:rPr lang="zh-CN" altLang="en-US">
                <a:latin typeface="隶书" pitchFamily="49" charset="-122"/>
                <a:ea typeface="隶书" pitchFamily="49" charset="-122"/>
              </a:rPr>
              <a:t>农政全书</a:t>
            </a:r>
            <a:r>
              <a:rPr lang="en-US" altLang="zh-CN">
                <a:latin typeface="隶书" pitchFamily="49" charset="-122"/>
                <a:ea typeface="隶书" pitchFamily="49" charset="-122"/>
              </a:rPr>
              <a:t>》</a:t>
            </a:r>
          </a:p>
          <a:p>
            <a:pPr eaLnBrk="1" hangingPunct="1"/>
            <a:r>
              <a:rPr lang="zh-CN" altLang="en-US">
                <a:latin typeface="隶书" pitchFamily="49" charset="-122"/>
                <a:ea typeface="隶书" pitchFamily="49" charset="-122"/>
              </a:rPr>
              <a:t>医学</a:t>
            </a:r>
          </a:p>
          <a:p>
            <a:pPr lvl="1" eaLnBrk="1" hangingPunct="1"/>
            <a:r>
              <a:rPr lang="en-US" altLang="zh-CN">
                <a:latin typeface="隶书" pitchFamily="49" charset="-122"/>
                <a:ea typeface="隶书" pitchFamily="49" charset="-122"/>
              </a:rPr>
              <a:t>《</a:t>
            </a:r>
            <a:r>
              <a:rPr lang="zh-CN" altLang="en-US">
                <a:latin typeface="隶书" pitchFamily="49" charset="-122"/>
                <a:ea typeface="隶书" pitchFamily="49" charset="-122"/>
              </a:rPr>
              <a:t>黄帝内经</a:t>
            </a:r>
            <a:r>
              <a:rPr lang="en-US" altLang="zh-CN">
                <a:latin typeface="隶书" pitchFamily="49" charset="-122"/>
                <a:ea typeface="隶书" pitchFamily="49" charset="-122"/>
              </a:rPr>
              <a:t>》</a:t>
            </a:r>
            <a:r>
              <a:rPr lang="zh-CN" altLang="en-US">
                <a:latin typeface="隶书" pitchFamily="49" charset="-122"/>
                <a:ea typeface="隶书" pitchFamily="49" charset="-122"/>
              </a:rPr>
              <a:t>；</a:t>
            </a:r>
            <a:r>
              <a:rPr lang="en-US" altLang="zh-CN">
                <a:latin typeface="隶书" pitchFamily="49" charset="-122"/>
                <a:ea typeface="隶书" pitchFamily="49" charset="-122"/>
              </a:rPr>
              <a:t>《</a:t>
            </a:r>
            <a:r>
              <a:rPr lang="zh-CN" altLang="en-US">
                <a:latin typeface="隶书" pitchFamily="49" charset="-122"/>
                <a:ea typeface="隶书" pitchFamily="49" charset="-122"/>
              </a:rPr>
              <a:t>神农本草经</a:t>
            </a:r>
            <a:r>
              <a:rPr lang="en-US" altLang="zh-CN">
                <a:latin typeface="隶书" pitchFamily="49" charset="-122"/>
                <a:ea typeface="隶书" pitchFamily="49" charset="-122"/>
              </a:rPr>
              <a:t>》</a:t>
            </a:r>
            <a:r>
              <a:rPr lang="zh-CN" altLang="en-US">
                <a:latin typeface="隶书" pitchFamily="49" charset="-122"/>
                <a:ea typeface="隶书" pitchFamily="49" charset="-122"/>
              </a:rPr>
              <a:t>；</a:t>
            </a:r>
            <a:r>
              <a:rPr lang="en-US" altLang="zh-CN">
                <a:latin typeface="隶书" pitchFamily="49" charset="-122"/>
                <a:ea typeface="隶书" pitchFamily="49" charset="-122"/>
              </a:rPr>
              <a:t>《</a:t>
            </a:r>
            <a:r>
              <a:rPr lang="zh-CN" altLang="en-US">
                <a:latin typeface="隶书" pitchFamily="49" charset="-122"/>
                <a:ea typeface="隶书" pitchFamily="49" charset="-122"/>
              </a:rPr>
              <a:t>本草纲目</a:t>
            </a:r>
            <a:r>
              <a:rPr lang="en-US" altLang="zh-CN">
                <a:latin typeface="隶书" pitchFamily="49" charset="-122"/>
                <a:ea typeface="隶书" pitchFamily="49" charset="-122"/>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古代中国科学的四大体系</a:t>
            </a:r>
          </a:p>
        </p:txBody>
      </p:sp>
      <p:sp>
        <p:nvSpPr>
          <p:cNvPr id="47107"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天文学</a:t>
            </a:r>
          </a:p>
          <a:p>
            <a:pPr lvl="1" eaLnBrk="1" hangingPunct="1"/>
            <a:r>
              <a:rPr lang="zh-CN" altLang="en-US">
                <a:latin typeface="隶书" pitchFamily="49" charset="-122"/>
                <a:ea typeface="隶书" pitchFamily="49" charset="-122"/>
              </a:rPr>
              <a:t>天学：</a:t>
            </a:r>
            <a:r>
              <a:rPr lang="zh-CN" altLang="en-US">
                <a:ea typeface="隶书" pitchFamily="49" charset="-122"/>
              </a:rPr>
              <a:t>“</a:t>
            </a:r>
            <a:r>
              <a:rPr lang="zh-CN" altLang="en-US">
                <a:latin typeface="隶书" pitchFamily="49" charset="-122"/>
                <a:ea typeface="隶书" pitchFamily="49" charset="-122"/>
              </a:rPr>
              <a:t>天人感应</a:t>
            </a:r>
            <a:r>
              <a:rPr lang="zh-CN" altLang="en-US">
                <a:ea typeface="隶书" pitchFamily="49" charset="-122"/>
              </a:rPr>
              <a:t>”</a:t>
            </a:r>
            <a:r>
              <a:rPr lang="en-US" altLang="zh-CN">
                <a:ea typeface="隶书" pitchFamily="49" charset="-122"/>
              </a:rPr>
              <a:t>——</a:t>
            </a:r>
            <a:r>
              <a:rPr lang="zh-CN" altLang="en-US">
                <a:latin typeface="隶书" pitchFamily="49" charset="-122"/>
                <a:ea typeface="隶书" pitchFamily="49" charset="-122"/>
              </a:rPr>
              <a:t>北极星</a:t>
            </a:r>
            <a:r>
              <a:rPr lang="en-US" altLang="zh-CN">
                <a:latin typeface="隶书" pitchFamily="49" charset="-122"/>
                <a:ea typeface="隶书" pitchFamily="49" charset="-122"/>
              </a:rPr>
              <a:t>-</a:t>
            </a:r>
            <a:r>
              <a:rPr lang="zh-CN" altLang="en-US">
                <a:latin typeface="隶书" pitchFamily="49" charset="-122"/>
                <a:ea typeface="隶书" pitchFamily="49" charset="-122"/>
              </a:rPr>
              <a:t>皇帝</a:t>
            </a:r>
          </a:p>
          <a:p>
            <a:pPr lvl="1" eaLnBrk="1" hangingPunct="1"/>
            <a:r>
              <a:rPr lang="zh-CN" altLang="en-US">
                <a:latin typeface="隶书" pitchFamily="49" charset="-122"/>
                <a:ea typeface="隶书" pitchFamily="49" charset="-122"/>
              </a:rPr>
              <a:t>盖天说</a:t>
            </a:r>
            <a:r>
              <a:rPr lang="en-US" altLang="zh-CN">
                <a:ea typeface="隶书" pitchFamily="49" charset="-122"/>
              </a:rPr>
              <a:t>——</a:t>
            </a:r>
            <a:r>
              <a:rPr lang="zh-CN" altLang="en-US">
                <a:latin typeface="隶书" pitchFamily="49" charset="-122"/>
                <a:ea typeface="隶书" pitchFamily="49" charset="-122"/>
              </a:rPr>
              <a:t>浑天说</a:t>
            </a:r>
          </a:p>
          <a:p>
            <a:pPr lvl="1" eaLnBrk="1" hangingPunct="1"/>
            <a:r>
              <a:rPr lang="zh-CN" altLang="en-US">
                <a:latin typeface="隶书" pitchFamily="49" charset="-122"/>
                <a:ea typeface="隶书" pitchFamily="49" charset="-122"/>
              </a:rPr>
              <a:t>张衡的</a:t>
            </a:r>
            <a:r>
              <a:rPr lang="zh-CN" altLang="en-US">
                <a:ea typeface="隶书" pitchFamily="49" charset="-122"/>
              </a:rPr>
              <a:t>“</a:t>
            </a:r>
            <a:r>
              <a:rPr lang="zh-CN" altLang="en-US">
                <a:latin typeface="隶书" pitchFamily="49" charset="-122"/>
                <a:ea typeface="隶书" pitchFamily="49" charset="-122"/>
              </a:rPr>
              <a:t>浑天说</a:t>
            </a:r>
            <a:r>
              <a:rPr lang="zh-CN" altLang="en-US">
                <a:ea typeface="隶书" pitchFamily="49" charset="-122"/>
              </a:rPr>
              <a:t>”</a:t>
            </a:r>
            <a:r>
              <a:rPr lang="zh-CN" altLang="en-US">
                <a:latin typeface="隶书" pitchFamily="49" charset="-122"/>
                <a:ea typeface="隶书" pitchFamily="49" charset="-122"/>
              </a:rPr>
              <a:t>；祖冲之</a:t>
            </a:r>
            <a:r>
              <a:rPr lang="en-US" altLang="zh-CN">
                <a:latin typeface="隶书" pitchFamily="49" charset="-122"/>
                <a:ea typeface="隶书" pitchFamily="49" charset="-122"/>
              </a:rPr>
              <a:t>〈</a:t>
            </a:r>
            <a:r>
              <a:rPr lang="zh-CN" altLang="en-US">
                <a:latin typeface="隶书" pitchFamily="49" charset="-122"/>
                <a:ea typeface="隶书" pitchFamily="49" charset="-122"/>
              </a:rPr>
              <a:t>大明历</a:t>
            </a:r>
            <a:r>
              <a:rPr lang="en-US" altLang="zh-CN">
                <a:latin typeface="隶书" pitchFamily="49" charset="-122"/>
                <a:ea typeface="隶书" pitchFamily="49" charset="-122"/>
              </a:rPr>
              <a:t>〉</a:t>
            </a:r>
            <a:r>
              <a:rPr lang="zh-CN" altLang="en-US">
                <a:latin typeface="隶书" pitchFamily="49" charset="-122"/>
                <a:ea typeface="隶书" pitchFamily="49" charset="-122"/>
              </a:rPr>
              <a:t>；僧一行测量子午线</a:t>
            </a:r>
          </a:p>
          <a:p>
            <a:pPr eaLnBrk="1" hangingPunct="1"/>
            <a:r>
              <a:rPr lang="zh-CN" altLang="en-US">
                <a:latin typeface="隶书" pitchFamily="49" charset="-122"/>
                <a:ea typeface="隶书" pitchFamily="49" charset="-122"/>
              </a:rPr>
              <a:t>算学</a:t>
            </a:r>
          </a:p>
          <a:p>
            <a:pPr lvl="1" eaLnBrk="1" hangingPunct="1"/>
            <a:r>
              <a:rPr lang="en-US" altLang="zh-CN">
                <a:latin typeface="隶书" pitchFamily="49" charset="-122"/>
                <a:ea typeface="隶书" pitchFamily="49" charset="-122"/>
              </a:rPr>
              <a:t>〈</a:t>
            </a:r>
            <a:r>
              <a:rPr lang="zh-CN" altLang="en-US">
                <a:latin typeface="隶书" pitchFamily="49" charset="-122"/>
                <a:ea typeface="隶书" pitchFamily="49" charset="-122"/>
              </a:rPr>
              <a:t>九章算数</a:t>
            </a:r>
            <a:r>
              <a:rPr lang="en-US" altLang="zh-CN">
                <a:latin typeface="隶书" pitchFamily="49" charset="-122"/>
                <a:ea typeface="隶书" pitchFamily="49" charset="-122"/>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其他科学成就</a:t>
            </a:r>
          </a:p>
        </p:txBody>
      </p:sp>
      <p:sp>
        <p:nvSpPr>
          <p:cNvPr id="48131"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化学：炼丹术与火药的史诗</a:t>
            </a:r>
          </a:p>
          <a:p>
            <a:pPr eaLnBrk="1" hangingPunct="1"/>
            <a:r>
              <a:rPr lang="zh-CN" altLang="en-US">
                <a:latin typeface="隶书" pitchFamily="49" charset="-122"/>
                <a:ea typeface="隶书" pitchFamily="49" charset="-122"/>
              </a:rPr>
              <a:t>沈括的</a:t>
            </a:r>
            <a:r>
              <a:rPr lang="en-US" altLang="zh-CN">
                <a:latin typeface="隶书" pitchFamily="49" charset="-122"/>
                <a:ea typeface="隶书" pitchFamily="49" charset="-122"/>
              </a:rPr>
              <a:t>〈</a:t>
            </a:r>
            <a:r>
              <a:rPr lang="zh-CN" altLang="en-US">
                <a:latin typeface="隶书" pitchFamily="49" charset="-122"/>
                <a:ea typeface="隶书" pitchFamily="49" charset="-122"/>
              </a:rPr>
              <a:t>梦溪笔谈</a:t>
            </a:r>
            <a:r>
              <a:rPr lang="en-US" altLang="zh-CN">
                <a:latin typeface="隶书" pitchFamily="49" charset="-122"/>
                <a:ea typeface="隶书" pitchFamily="49" charset="-122"/>
              </a:rPr>
              <a:t>〉</a:t>
            </a:r>
            <a:r>
              <a:rPr lang="en-US" altLang="zh-CN">
                <a:ea typeface="隶书" pitchFamily="49" charset="-122"/>
              </a:rPr>
              <a:t>——“</a:t>
            </a:r>
            <a:r>
              <a:rPr lang="zh-CN" altLang="en-US">
                <a:latin typeface="隶书" pitchFamily="49" charset="-122"/>
                <a:ea typeface="隶书" pitchFamily="49" charset="-122"/>
              </a:rPr>
              <a:t>中国科学史上的坐标</a:t>
            </a:r>
            <a:r>
              <a:rPr lang="zh-CN" altLang="en-US">
                <a:ea typeface="隶书" pitchFamily="49" charset="-122"/>
              </a:rPr>
              <a:t>”</a:t>
            </a:r>
            <a:endParaRPr lang="zh-CN" altLang="en-US">
              <a:latin typeface="隶书" pitchFamily="49" charset="-122"/>
              <a:ea typeface="隶书" pitchFamily="49" charset="-122"/>
            </a:endParaRPr>
          </a:p>
          <a:p>
            <a:pPr eaLnBrk="1" hangingPunct="1"/>
            <a:r>
              <a:rPr lang="zh-CN" altLang="en-US">
                <a:latin typeface="隶书" pitchFamily="49" charset="-122"/>
                <a:ea typeface="隶书" pitchFamily="49" charset="-122"/>
              </a:rPr>
              <a:t>宋应星的</a:t>
            </a:r>
            <a:r>
              <a:rPr lang="en-US" altLang="zh-CN">
                <a:latin typeface="隶书" pitchFamily="49" charset="-122"/>
                <a:ea typeface="隶书" pitchFamily="49" charset="-122"/>
              </a:rPr>
              <a:t>〈</a:t>
            </a:r>
            <a:r>
              <a:rPr lang="zh-CN" altLang="en-US">
                <a:latin typeface="隶书" pitchFamily="49" charset="-122"/>
                <a:ea typeface="隶书" pitchFamily="49" charset="-122"/>
              </a:rPr>
              <a:t>天工开物</a:t>
            </a:r>
            <a:r>
              <a:rPr lang="en-US" altLang="zh-CN">
                <a:latin typeface="隶书" pitchFamily="49" charset="-122"/>
                <a:ea typeface="隶书" pitchFamily="49" charset="-122"/>
              </a:rPr>
              <a:t>〉</a:t>
            </a:r>
            <a:r>
              <a:rPr lang="en-US" altLang="zh-CN">
                <a:ea typeface="隶书" pitchFamily="49" charset="-122"/>
              </a:rPr>
              <a:t>——“</a:t>
            </a:r>
            <a:r>
              <a:rPr lang="zh-CN" altLang="en-US">
                <a:latin typeface="隶书" pitchFamily="49" charset="-122"/>
                <a:ea typeface="隶书" pitchFamily="49" charset="-122"/>
              </a:rPr>
              <a:t>中国的狄德罗</a:t>
            </a:r>
            <a:r>
              <a:rPr lang="zh-CN" altLang="en-US">
                <a:ea typeface="隶书" pitchFamily="49" charset="-122"/>
              </a:rPr>
              <a:t>”</a:t>
            </a:r>
            <a:r>
              <a:rPr lang="zh-CN" altLang="en-US">
                <a:latin typeface="隶书" pitchFamily="49" charset="-122"/>
                <a:ea typeface="隶书" pitchFamily="49" charset="-122"/>
              </a:rPr>
              <a:t>的手工业和农业的百科全书</a:t>
            </a:r>
          </a:p>
          <a:p>
            <a:pPr eaLnBrk="1" hangingPunct="1">
              <a:buFont typeface="Wingdings" pitchFamily="2" charset="2"/>
              <a:buNone/>
            </a:pPr>
            <a:endParaRPr lang="en-US" altLang="zh-CN">
              <a:latin typeface="隶书" pitchFamily="49" charset="-122"/>
              <a:ea typeface="隶书" pitchFamily="49"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中国科学的性质</a:t>
            </a:r>
            <a:r>
              <a:rPr lang="en-US" altLang="zh-CN">
                <a:ea typeface="隶书" pitchFamily="49" charset="-122"/>
              </a:rPr>
              <a:t>——</a:t>
            </a:r>
            <a:r>
              <a:rPr lang="zh-CN" altLang="en-US">
                <a:latin typeface="隶书" pitchFamily="49" charset="-122"/>
                <a:ea typeface="隶书" pitchFamily="49" charset="-122"/>
              </a:rPr>
              <a:t>实用科学</a:t>
            </a:r>
          </a:p>
        </p:txBody>
      </p:sp>
      <p:sp>
        <p:nvSpPr>
          <p:cNvPr id="49155" name="Rectangle 3"/>
          <p:cNvSpPr>
            <a:spLocks noGrp="1" noRot="1" noChangeArrowheads="1"/>
          </p:cNvSpPr>
          <p:nvPr>
            <p:ph type="body" idx="1"/>
          </p:nvPr>
        </p:nvSpPr>
        <p:spPr>
          <a:xfrm>
            <a:off x="685800" y="2133600"/>
            <a:ext cx="7772400" cy="4114800"/>
          </a:xfrm>
        </p:spPr>
        <p:txBody>
          <a:bodyPr/>
          <a:lstStyle/>
          <a:p>
            <a:pPr eaLnBrk="1" hangingPunct="1"/>
            <a:r>
              <a:rPr lang="zh-CN" altLang="en-US" dirty="0">
                <a:latin typeface="隶书" pitchFamily="49" charset="-122"/>
                <a:ea typeface="隶书" pitchFamily="49" charset="-122"/>
              </a:rPr>
              <a:t>功利性</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（纯粹性）</a:t>
            </a:r>
            <a:endParaRPr lang="en-US" altLang="zh-CN" dirty="0">
              <a:latin typeface="隶书" pitchFamily="49" charset="-122"/>
              <a:ea typeface="隶书" pitchFamily="49" charset="-122"/>
            </a:endParaRPr>
          </a:p>
          <a:p>
            <a:pPr eaLnBrk="1" hangingPunct="1"/>
            <a:r>
              <a:rPr lang="zh-CN" altLang="en-US" dirty="0">
                <a:latin typeface="隶书" pitchFamily="49" charset="-122"/>
                <a:ea typeface="隶书" pitchFamily="49" charset="-122"/>
              </a:rPr>
              <a:t>经验性</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（理性）</a:t>
            </a:r>
          </a:p>
          <a:p>
            <a:pPr eaLnBrk="1" hangingPunct="1"/>
            <a:r>
              <a:rPr lang="zh-CN" altLang="en-US" dirty="0">
                <a:latin typeface="隶书" pitchFamily="49" charset="-122"/>
                <a:ea typeface="隶书" pitchFamily="49" charset="-122"/>
              </a:rPr>
              <a:t>实用科学</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（理论科学）</a:t>
            </a:r>
          </a:p>
          <a:p>
            <a:pPr eaLnBrk="1" hangingPunct="1"/>
            <a:endParaRPr lang="en-US" altLang="zh-CN" dirty="0">
              <a:latin typeface="隶书" pitchFamily="49" charset="-122"/>
              <a:ea typeface="隶书"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685800" y="304800"/>
            <a:ext cx="7772400" cy="1143000"/>
          </a:xfrm>
        </p:spPr>
        <p:txBody>
          <a:bodyPr/>
          <a:lstStyle/>
          <a:p>
            <a:pPr eaLnBrk="1" hangingPunct="1"/>
            <a:r>
              <a:rPr lang="zh-CN" altLang="en-US">
                <a:latin typeface="隶书" pitchFamily="49" charset="-122"/>
                <a:ea typeface="隶书" pitchFamily="49" charset="-122"/>
              </a:rPr>
              <a:t>解读李约瑟问题</a:t>
            </a:r>
          </a:p>
        </p:txBody>
      </p:sp>
      <p:sp>
        <p:nvSpPr>
          <p:cNvPr id="50179" name="Rectangle 3"/>
          <p:cNvSpPr>
            <a:spLocks noGrp="1" noRot="1" noChangeArrowheads="1"/>
          </p:cNvSpPr>
          <p:nvPr>
            <p:ph type="body" idx="1"/>
          </p:nvPr>
        </p:nvSpPr>
        <p:spPr>
          <a:xfrm>
            <a:off x="609600" y="1828800"/>
            <a:ext cx="7772400" cy="4495800"/>
          </a:xfrm>
        </p:spPr>
        <p:txBody>
          <a:bodyPr/>
          <a:lstStyle/>
          <a:p>
            <a:pPr lvl="1" eaLnBrk="1" hangingPunct="1"/>
            <a:r>
              <a:rPr lang="en-US" altLang="zh-CN">
                <a:latin typeface="隶书" pitchFamily="49" charset="-122"/>
                <a:ea typeface="隶书" pitchFamily="49" charset="-122"/>
              </a:rPr>
              <a:t>“</a:t>
            </a:r>
            <a:r>
              <a:rPr lang="zh-CN" altLang="en-US">
                <a:latin typeface="隶书" pitchFamily="49" charset="-122"/>
                <a:ea typeface="隶书" pitchFamily="49" charset="-122"/>
              </a:rPr>
              <a:t>为什么当代科学、伽利略时代的</a:t>
            </a:r>
            <a:r>
              <a:rPr lang="zh-CN" altLang="en-US">
                <a:ea typeface="隶书" pitchFamily="49" charset="-122"/>
              </a:rPr>
              <a:t>‘</a:t>
            </a:r>
            <a:r>
              <a:rPr lang="zh-CN" altLang="en-US">
                <a:latin typeface="隶书" pitchFamily="49" charset="-122"/>
                <a:ea typeface="隶书" pitchFamily="49" charset="-122"/>
              </a:rPr>
              <a:t>新哲学</a:t>
            </a:r>
            <a:r>
              <a:rPr lang="zh-CN" altLang="en-US">
                <a:ea typeface="隶书" pitchFamily="49" charset="-122"/>
              </a:rPr>
              <a:t>’</a:t>
            </a:r>
            <a:r>
              <a:rPr lang="zh-CN" altLang="en-US">
                <a:latin typeface="隶书" pitchFamily="49" charset="-122"/>
                <a:ea typeface="隶书" pitchFamily="49" charset="-122"/>
              </a:rPr>
              <a:t>或称</a:t>
            </a:r>
            <a:r>
              <a:rPr lang="zh-CN" altLang="en-US">
                <a:ea typeface="隶书" pitchFamily="49" charset="-122"/>
              </a:rPr>
              <a:t>‘</a:t>
            </a:r>
            <a:r>
              <a:rPr lang="zh-CN" altLang="en-US">
                <a:latin typeface="隶书" pitchFamily="49" charset="-122"/>
                <a:ea typeface="隶书" pitchFamily="49" charset="-122"/>
              </a:rPr>
              <a:t>实验哲学</a:t>
            </a:r>
            <a:r>
              <a:rPr lang="zh-CN" altLang="en-US">
                <a:ea typeface="隶书" pitchFamily="49" charset="-122"/>
              </a:rPr>
              <a:t>’</a:t>
            </a:r>
            <a:r>
              <a:rPr lang="zh-CN" altLang="en-US">
                <a:latin typeface="隶书" pitchFamily="49" charset="-122"/>
                <a:ea typeface="隶书" pitchFamily="49" charset="-122"/>
              </a:rPr>
              <a:t>只产生于欧洲文化，而非中国文化或是印度文化中呢？”</a:t>
            </a:r>
          </a:p>
          <a:p>
            <a:pPr lvl="1" eaLnBrk="1" hangingPunct="1"/>
            <a:r>
              <a:rPr lang="zh-CN" altLang="en-US">
                <a:latin typeface="隶书" pitchFamily="49" charset="-122"/>
                <a:ea typeface="隶书" pitchFamily="49" charset="-122"/>
              </a:rPr>
              <a:t>“为什么在公元前</a:t>
            </a:r>
            <a:r>
              <a:rPr lang="en-US" altLang="zh-CN">
                <a:latin typeface="隶书" pitchFamily="49" charset="-122"/>
                <a:ea typeface="隶书" pitchFamily="49" charset="-122"/>
              </a:rPr>
              <a:t>1</a:t>
            </a:r>
            <a:r>
              <a:rPr lang="zh-CN" altLang="en-US">
                <a:latin typeface="隶书" pitchFamily="49" charset="-122"/>
                <a:ea typeface="隶书" pitchFamily="49" charset="-122"/>
              </a:rPr>
              <a:t>世纪到</a:t>
            </a:r>
            <a:r>
              <a:rPr lang="en-US" altLang="zh-CN">
                <a:latin typeface="隶书" pitchFamily="49" charset="-122"/>
                <a:ea typeface="隶书" pitchFamily="49" charset="-122"/>
              </a:rPr>
              <a:t>15</a:t>
            </a:r>
            <a:r>
              <a:rPr lang="zh-CN" altLang="en-US">
                <a:latin typeface="隶书" pitchFamily="49" charset="-122"/>
                <a:ea typeface="隶书" pitchFamily="49" charset="-122"/>
              </a:rPr>
              <a:t>世纪期间，在应用人类的自然知识于人类的实际需要方面，中国文明远比西方更有成效得多？”</a:t>
            </a:r>
          </a:p>
          <a:p>
            <a:pPr lvl="1" eaLnBrk="1" hangingPunct="1"/>
            <a:r>
              <a:rPr lang="zh-CN" altLang="en-US">
                <a:latin typeface="隶书" pitchFamily="49" charset="-122"/>
                <a:ea typeface="隶书" pitchFamily="49" charset="-122"/>
              </a:rPr>
              <a:t>另一个难题：古代中国有没有科学？</a:t>
            </a:r>
          </a:p>
          <a:p>
            <a:pPr lvl="1" eaLnBrk="1" hangingPunct="1"/>
            <a:r>
              <a:rPr lang="zh-CN" altLang="en-US">
                <a:latin typeface="隶书" pitchFamily="49" charset="-122"/>
                <a:ea typeface="隶书" pitchFamily="49" charset="-122"/>
              </a:rPr>
              <a:t>三个难题的性质：</a:t>
            </a:r>
            <a:r>
              <a:rPr lang="zh-CN" altLang="en-US" sz="2400">
                <a:latin typeface="隶书" pitchFamily="49" charset="-122"/>
                <a:ea typeface="隶书" pitchFamily="49" charset="-122"/>
              </a:rPr>
              <a:t>哲学问题</a:t>
            </a:r>
            <a:r>
              <a:rPr lang="en-US" altLang="zh-CN" sz="2400">
                <a:latin typeface="隶书" pitchFamily="49" charset="-122"/>
                <a:ea typeface="隶书" pitchFamily="49" charset="-122"/>
              </a:rPr>
              <a:t>+</a:t>
            </a:r>
            <a:r>
              <a:rPr lang="zh-CN" altLang="en-US" sz="2400">
                <a:latin typeface="隶书" pitchFamily="49" charset="-122"/>
                <a:ea typeface="隶书" pitchFamily="49" charset="-122"/>
              </a:rPr>
              <a:t>历史问题</a:t>
            </a:r>
            <a:endParaRPr lang="zh-CN" altLang="en-US">
              <a:latin typeface="隶书" pitchFamily="49" charset="-122"/>
              <a:ea typeface="隶书"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pPr eaLnBrk="1" hangingPunct="1"/>
            <a:r>
              <a:rPr lang="zh-CN" altLang="en-US" dirty="0">
                <a:latin typeface="隶书" pitchFamily="49" charset="-122"/>
                <a:ea typeface="隶书" pitchFamily="49" charset="-122"/>
              </a:rPr>
              <a:t>在李约瑟之前</a:t>
            </a:r>
          </a:p>
        </p:txBody>
      </p:sp>
      <p:sp>
        <p:nvSpPr>
          <p:cNvPr id="51203"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任鸿隽：</a:t>
            </a:r>
            <a:r>
              <a:rPr lang="en-US" altLang="zh-CN">
                <a:latin typeface="隶书" pitchFamily="49" charset="-122"/>
                <a:ea typeface="隶书" pitchFamily="49" charset="-122"/>
              </a:rPr>
              <a:t>《</a:t>
            </a:r>
            <a:r>
              <a:rPr lang="zh-CN" altLang="en-US">
                <a:latin typeface="隶书" pitchFamily="49" charset="-122"/>
                <a:ea typeface="隶书" pitchFamily="49" charset="-122"/>
              </a:rPr>
              <a:t>说中国无科学之原因</a:t>
            </a:r>
            <a:r>
              <a:rPr lang="en-US" altLang="zh-CN">
                <a:latin typeface="隶书" pitchFamily="49" charset="-122"/>
                <a:ea typeface="隶书" pitchFamily="49" charset="-122"/>
              </a:rPr>
              <a:t>》</a:t>
            </a:r>
          </a:p>
          <a:p>
            <a:pPr eaLnBrk="1" hangingPunct="1"/>
            <a:r>
              <a:rPr lang="zh-CN" altLang="en-US">
                <a:latin typeface="隶书" pitchFamily="49" charset="-122"/>
                <a:ea typeface="隶书" pitchFamily="49" charset="-122"/>
              </a:rPr>
              <a:t>魏特夫：</a:t>
            </a:r>
            <a:r>
              <a:rPr lang="en-US" altLang="zh-CN">
                <a:latin typeface="隶书" pitchFamily="49" charset="-122"/>
                <a:ea typeface="隶书" pitchFamily="49" charset="-122"/>
              </a:rPr>
              <a:t>《</a:t>
            </a:r>
            <a:r>
              <a:rPr lang="zh-CN" altLang="en-US">
                <a:latin typeface="隶书" pitchFamily="49" charset="-122"/>
                <a:ea typeface="隶书" pitchFamily="49" charset="-122"/>
              </a:rPr>
              <a:t>中国为什么没有产生自然科学？</a:t>
            </a:r>
          </a:p>
          <a:p>
            <a:pPr eaLnBrk="1" hangingPunct="1"/>
            <a:r>
              <a:rPr lang="zh-CN" altLang="en-US">
                <a:latin typeface="隶书" pitchFamily="49" charset="-122"/>
                <a:ea typeface="隶书" pitchFamily="49" charset="-122"/>
              </a:rPr>
              <a:t>竺可桢：</a:t>
            </a:r>
            <a:r>
              <a:rPr lang="en-US" altLang="zh-CN">
                <a:latin typeface="隶书" pitchFamily="49" charset="-122"/>
                <a:ea typeface="隶书" pitchFamily="49" charset="-122"/>
              </a:rPr>
              <a:t>〈</a:t>
            </a:r>
            <a:r>
              <a:rPr lang="zh-CN" altLang="en-US">
                <a:latin typeface="隶书" pitchFamily="49" charset="-122"/>
                <a:ea typeface="隶书" pitchFamily="49" charset="-122"/>
              </a:rPr>
              <a:t>为什么中国古代没有产生自然科学</a:t>
            </a:r>
            <a:r>
              <a:rPr lang="en-US" altLang="zh-CN">
                <a:latin typeface="隶书" pitchFamily="49" charset="-122"/>
                <a:ea typeface="隶书" pitchFamily="49" charset="-122"/>
              </a:rPr>
              <a:t>〉</a:t>
            </a:r>
          </a:p>
          <a:p>
            <a:pPr eaLnBrk="1" hangingPunct="1"/>
            <a:r>
              <a:rPr lang="zh-CN" altLang="en-US">
                <a:latin typeface="隶书" pitchFamily="49" charset="-122"/>
                <a:ea typeface="隶书" pitchFamily="49" charset="-122"/>
              </a:rPr>
              <a:t>徐模：</a:t>
            </a:r>
            <a:r>
              <a:rPr lang="en-US" altLang="zh-CN">
                <a:latin typeface="隶书" pitchFamily="49" charset="-122"/>
                <a:ea typeface="隶书" pitchFamily="49" charset="-122"/>
              </a:rPr>
              <a:t>《</a:t>
            </a:r>
            <a:r>
              <a:rPr lang="zh-CN" altLang="en-US">
                <a:latin typeface="隶书" pitchFamily="49" charset="-122"/>
                <a:ea typeface="隶书" pitchFamily="49" charset="-122"/>
              </a:rPr>
              <a:t>中国与现代科学</a:t>
            </a:r>
            <a:r>
              <a:rPr lang="en-US" altLang="zh-CN">
                <a:latin typeface="隶书" pitchFamily="49" charset="-122"/>
                <a:ea typeface="隶书" pitchFamily="49" charset="-122"/>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国人的解读</a:t>
            </a:r>
          </a:p>
        </p:txBody>
      </p:sp>
      <p:sp>
        <p:nvSpPr>
          <p:cNvPr id="53251" name="Rectangle 3"/>
          <p:cNvSpPr>
            <a:spLocks noGrp="1" noRot="1" noChangeArrowheads="1"/>
          </p:cNvSpPr>
          <p:nvPr>
            <p:ph type="body" idx="1"/>
          </p:nvPr>
        </p:nvSpPr>
        <p:spPr/>
        <p:txBody>
          <a:bodyPr/>
          <a:lstStyle/>
          <a:p>
            <a:pPr eaLnBrk="1" hangingPunct="1"/>
            <a:r>
              <a:rPr lang="zh-CN" altLang="en-US" sz="2800">
                <a:latin typeface="隶书" pitchFamily="49" charset="-122"/>
                <a:ea typeface="隶书" pitchFamily="49" charset="-122"/>
              </a:rPr>
              <a:t>陈立：</a:t>
            </a:r>
            <a:r>
              <a:rPr lang="en-US" altLang="zh-CN" sz="2800">
                <a:latin typeface="隶书" pitchFamily="49" charset="-122"/>
                <a:ea typeface="隶书" pitchFamily="49" charset="-122"/>
              </a:rPr>
              <a:t>〈</a:t>
            </a:r>
            <a:r>
              <a:rPr lang="zh-CN" altLang="en-US" sz="2800">
                <a:latin typeface="隶书" pitchFamily="49" charset="-122"/>
                <a:ea typeface="隶书" pitchFamily="49" charset="-122"/>
              </a:rPr>
              <a:t>我国科学不发达原因之心理分析</a:t>
            </a:r>
            <a:r>
              <a:rPr lang="en-US" altLang="zh-CN" sz="2800">
                <a:latin typeface="隶书" pitchFamily="49" charset="-122"/>
                <a:ea typeface="隶书" pitchFamily="49" charset="-122"/>
              </a:rPr>
              <a:t>〉</a:t>
            </a:r>
          </a:p>
          <a:p>
            <a:pPr eaLnBrk="1" hangingPunct="1"/>
            <a:r>
              <a:rPr lang="zh-CN" altLang="en-US" sz="2800">
                <a:latin typeface="隶书" pitchFamily="49" charset="-122"/>
                <a:ea typeface="隶书" pitchFamily="49" charset="-122"/>
              </a:rPr>
              <a:t>唐君毅：中国科学与宗教不发达之古代历史的原因</a:t>
            </a:r>
          </a:p>
          <a:p>
            <a:pPr eaLnBrk="1" hangingPunct="1"/>
            <a:r>
              <a:rPr lang="zh-CN" altLang="en-US" sz="2800">
                <a:latin typeface="隶书" pitchFamily="49" charset="-122"/>
                <a:ea typeface="隶书" pitchFamily="49" charset="-122"/>
              </a:rPr>
              <a:t>金观涛：文化背景</a:t>
            </a:r>
          </a:p>
          <a:p>
            <a:pPr eaLnBrk="1" hangingPunct="1"/>
            <a:r>
              <a:rPr lang="zh-CN" altLang="en-US" sz="2800">
                <a:latin typeface="隶书" pitchFamily="49" charset="-122"/>
                <a:ea typeface="隶书" pitchFamily="49" charset="-122"/>
              </a:rPr>
              <a:t>林毅夫：</a:t>
            </a:r>
            <a:r>
              <a:rPr lang="zh-CN" altLang="en-US" sz="2800">
                <a:ea typeface="隶书" pitchFamily="49" charset="-122"/>
              </a:rPr>
              <a:t>“</a:t>
            </a:r>
            <a:r>
              <a:rPr lang="zh-CN" altLang="en-US" sz="2800">
                <a:latin typeface="隶书" pitchFamily="49" charset="-122"/>
                <a:ea typeface="隶书" pitchFamily="49" charset="-122"/>
              </a:rPr>
              <a:t>李约瑟之谜：工业革命为什么没有发源于中国</a:t>
            </a:r>
            <a:r>
              <a:rPr lang="zh-CN" altLang="en-US" sz="2800">
                <a:ea typeface="隶书" pitchFamily="49" charset="-122"/>
              </a:rPr>
              <a:t>”</a:t>
            </a:r>
            <a:endParaRPr lang="zh-CN" altLang="en-US" sz="2800">
              <a:latin typeface="隶书" pitchFamily="49" charset="-122"/>
              <a:ea typeface="隶书" pitchFamily="49" charset="-122"/>
            </a:endParaRPr>
          </a:p>
          <a:p>
            <a:pPr eaLnBrk="1" hangingPunct="1"/>
            <a:r>
              <a:rPr lang="zh-CN" altLang="en-US" sz="2800">
                <a:latin typeface="隶书" pitchFamily="49" charset="-122"/>
                <a:ea typeface="隶书" pitchFamily="49" charset="-122"/>
              </a:rPr>
              <a:t>范岱年：关于中国近代科学落后原因的讨论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Rot="1" noChangeArrowheads="1"/>
          </p:cNvSpPr>
          <p:nvPr>
            <p:ph type="title"/>
          </p:nvPr>
        </p:nvSpPr>
        <p:spPr/>
        <p:txBody>
          <a:bodyPr/>
          <a:lstStyle/>
          <a:p>
            <a:pPr eaLnBrk="1" hangingPunct="1"/>
            <a:r>
              <a:rPr lang="zh-CN" altLang="en-US" sz="7200">
                <a:latin typeface="隶书" pitchFamily="49" charset="-122"/>
                <a:ea typeface="隶书" pitchFamily="49" charset="-122"/>
              </a:rPr>
              <a:t>绪论</a:t>
            </a:r>
          </a:p>
        </p:txBody>
      </p:sp>
      <p:sp>
        <p:nvSpPr>
          <p:cNvPr id="4099" name="Rectangle 3"/>
          <p:cNvSpPr>
            <a:spLocks noGrp="1" noRot="1" noChangeArrowheads="1"/>
          </p:cNvSpPr>
          <p:nvPr>
            <p:ph type="body" idx="1"/>
          </p:nvPr>
        </p:nvSpPr>
        <p:spPr>
          <a:xfrm>
            <a:off x="357188" y="1628775"/>
            <a:ext cx="8540750" cy="4713288"/>
          </a:xfrm>
          <a:noFill/>
          <a:extLst>
            <a:ext uri="{909E8E84-426E-40DD-AFC4-6F175D3DCCD1}">
              <a14:hiddenFill xmlns:a14="http://schemas.microsoft.com/office/drawing/2010/main">
                <a:solidFill>
                  <a:srgbClr val="FFFFFF"/>
                </a:solidFill>
              </a14:hiddenFill>
            </a:ext>
          </a:extLst>
        </p:spPr>
        <p:style>
          <a:lnRef idx="0">
            <a:scrgbClr r="0" g="0" b="0"/>
          </a:lnRef>
          <a:fillRef idx="1002">
            <a:schemeClr val="lt2"/>
          </a:fillRef>
          <a:effectRef idx="0">
            <a:scrgbClr r="0" g="0" b="0"/>
          </a:effectRef>
          <a:fontRef idx="major"/>
        </p:style>
        <p:txBody>
          <a:bodyPr/>
          <a:lstStyle/>
          <a:p>
            <a:pPr eaLnBrk="1" hangingPunct="1">
              <a:defRPr/>
            </a:pPr>
            <a:endParaRPr lang="en-US" altLang="zh-CN" dirty="0">
              <a:latin typeface="隶书" pitchFamily="49" charset="-122"/>
              <a:ea typeface="隶书" pitchFamily="49" charset="-122"/>
            </a:endParaRPr>
          </a:p>
          <a:p>
            <a:pPr eaLnBrk="1" hangingPunct="1">
              <a:defRPr/>
            </a:pPr>
            <a:endParaRPr lang="zh-CN" altLang="en-US" dirty="0">
              <a:latin typeface="隶书" pitchFamily="49" charset="-122"/>
              <a:ea typeface="隶书" pitchFamily="49" charset="-122"/>
            </a:endParaRPr>
          </a:p>
          <a:p>
            <a:pPr eaLnBrk="1" hangingPunct="1">
              <a:defRPr/>
            </a:pPr>
            <a:r>
              <a:rPr lang="zh-CN" altLang="en-US" dirty="0">
                <a:latin typeface="隶书" pitchFamily="49" charset="-122"/>
                <a:ea typeface="隶书" pitchFamily="49" charset="-122"/>
              </a:rPr>
              <a:t>什么是自然辩证法？</a:t>
            </a:r>
          </a:p>
          <a:p>
            <a:pPr eaLnBrk="1" hangingPunct="1">
              <a:defRPr/>
            </a:pPr>
            <a:endParaRPr lang="zh-CN" altLang="en-US" dirty="0">
              <a:latin typeface="隶书" pitchFamily="49" charset="-122"/>
              <a:ea typeface="隶书" pitchFamily="49" charset="-122"/>
            </a:endParaRPr>
          </a:p>
          <a:p>
            <a:pPr eaLnBrk="1" hangingPunct="1">
              <a:defRPr/>
            </a:pPr>
            <a:r>
              <a:rPr lang="zh-CN" altLang="en-US" dirty="0">
                <a:latin typeface="隶书" pitchFamily="49" charset="-122"/>
                <a:ea typeface="隶书" pitchFamily="49" charset="-122"/>
              </a:rPr>
              <a:t>为什么要学自然辩证法？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099">
                                            <p:txEl>
                                              <p:pRg st="2" end="2"/>
                                            </p:txEl>
                                          </p:spTgt>
                                        </p:tgtEl>
                                        <p:attrNameLst>
                                          <p:attrName>style.visibility</p:attrName>
                                        </p:attrNameLst>
                                      </p:cBhvr>
                                      <p:to>
                                        <p:strVal val="visible"/>
                                      </p:to>
                                    </p:set>
                                    <p:animEffect transition="in" filter="blinds(horizontal)">
                                      <p:cBhvr>
                                        <p:cTn id="13" dur="500"/>
                                        <p:tgtEl>
                                          <p:spTgt spid="4099">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099">
                                            <p:txEl>
                                              <p:pRg st="4" end="4"/>
                                            </p:txEl>
                                          </p:spTgt>
                                        </p:tgtEl>
                                        <p:attrNameLst>
                                          <p:attrName>style.visibility</p:attrName>
                                        </p:attrNameLst>
                                      </p:cBhvr>
                                      <p:to>
                                        <p:strVal val="visible"/>
                                      </p:to>
                                    </p:set>
                                    <p:animEffect transition="in" filter="blinds(horizontal)">
                                      <p:cBhvr>
                                        <p:cTn id="18"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autoUpdateAnimBg="0"/>
      <p:bldP spid="4099" grpId="0" build="p" bldLvl="5"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国外学者的观点</a:t>
            </a:r>
          </a:p>
        </p:txBody>
      </p:sp>
      <p:sp>
        <p:nvSpPr>
          <p:cNvPr id="54275" name="Rectangle 3"/>
          <p:cNvSpPr>
            <a:spLocks noGrp="1" noRot="1" noChangeArrowheads="1"/>
          </p:cNvSpPr>
          <p:nvPr>
            <p:ph type="body" idx="1"/>
          </p:nvPr>
        </p:nvSpPr>
        <p:spPr>
          <a:xfrm>
            <a:off x="762000" y="2133600"/>
            <a:ext cx="7772400" cy="4114800"/>
          </a:xfrm>
        </p:spPr>
        <p:txBody>
          <a:bodyPr/>
          <a:lstStyle/>
          <a:p>
            <a:pPr eaLnBrk="1" hangingPunct="1"/>
            <a:r>
              <a:rPr lang="zh-CN" altLang="en-US">
                <a:latin typeface="隶书" pitchFamily="49" charset="-122"/>
                <a:ea typeface="隶书" pitchFamily="49" charset="-122"/>
              </a:rPr>
              <a:t>科恩</a:t>
            </a:r>
            <a:r>
              <a:rPr lang="en-US" altLang="zh-CN">
                <a:latin typeface="隶书" pitchFamily="49" charset="-122"/>
                <a:ea typeface="隶书" pitchFamily="49" charset="-122"/>
              </a:rPr>
              <a:t>H F</a:t>
            </a:r>
            <a:r>
              <a:rPr lang="zh-CN" altLang="en-US">
                <a:latin typeface="隶书" pitchFamily="49" charset="-122"/>
                <a:ea typeface="隶书" pitchFamily="49" charset="-122"/>
              </a:rPr>
              <a:t>：为什么科学革命绕过了中国？</a:t>
            </a:r>
          </a:p>
          <a:p>
            <a:pPr eaLnBrk="1" hangingPunct="1"/>
            <a:r>
              <a:rPr lang="zh-CN" altLang="en-US">
                <a:latin typeface="隶书" pitchFamily="49" charset="-122"/>
                <a:ea typeface="隶书" pitchFamily="49" charset="-122"/>
              </a:rPr>
              <a:t>席文：为什么科学革命没有在中国发生</a:t>
            </a:r>
            <a:r>
              <a:rPr lang="en-US" altLang="zh-CN">
                <a:ea typeface="隶书" pitchFamily="49" charset="-122"/>
              </a:rPr>
              <a:t>——</a:t>
            </a:r>
            <a:r>
              <a:rPr lang="zh-CN" altLang="en-US">
                <a:latin typeface="隶书" pitchFamily="49" charset="-122"/>
                <a:ea typeface="隶书" pitchFamily="49" charset="-122"/>
              </a:rPr>
              <a:t>是否没有发生？</a:t>
            </a:r>
          </a:p>
          <a:p>
            <a:pPr eaLnBrk="1" hangingPunct="1"/>
            <a:r>
              <a:rPr lang="zh-CN" altLang="en-US">
                <a:latin typeface="隶书" pitchFamily="49" charset="-122"/>
                <a:ea typeface="隶书" pitchFamily="49" charset="-122"/>
              </a:rPr>
              <a:t>山田庆儿：中国科学的思想风土</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李约瑟本人的理解</a:t>
            </a:r>
          </a:p>
        </p:txBody>
      </p:sp>
      <p:sp>
        <p:nvSpPr>
          <p:cNvPr id="55299" name="Rectangle 3"/>
          <p:cNvSpPr>
            <a:spLocks noGrp="1" noRot="1" noChangeArrowheads="1"/>
          </p:cNvSpPr>
          <p:nvPr>
            <p:ph type="body" idx="1"/>
          </p:nvPr>
        </p:nvSpPr>
        <p:spPr/>
        <p:txBody>
          <a:bodyPr/>
          <a:lstStyle/>
          <a:p>
            <a:pPr algn="just"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a:t>
            </a:r>
            <a:r>
              <a:rPr lang="zh-CN" altLang="en-US">
                <a:ea typeface="隶书" pitchFamily="49" charset="-122"/>
                <a:cs typeface="Times New Roman" pitchFamily="18" charset="0"/>
              </a:rPr>
              <a:t> </a:t>
            </a:r>
            <a:r>
              <a:rPr lang="zh-CN" altLang="en-US">
                <a:latin typeface="隶书" pitchFamily="49" charset="-122"/>
                <a:ea typeface="隶书" pitchFamily="49" charset="-122"/>
                <a:cs typeface="Times New Roman" pitchFamily="18" charset="0"/>
              </a:rPr>
              <a:t> </a:t>
            </a:r>
            <a:r>
              <a:rPr lang="zh-CN" altLang="en-US">
                <a:latin typeface="隶书" pitchFamily="49" charset="-122"/>
                <a:ea typeface="隶书" pitchFamily="49" charset="-122"/>
              </a:rPr>
              <a:t>中国哲学本源于有机唯物主义哲学</a:t>
            </a:r>
          </a:p>
          <a:p>
            <a:pPr algn="just"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a:t>
            </a:r>
            <a:r>
              <a:rPr lang="zh-CN" altLang="en-US">
                <a:ea typeface="隶书" pitchFamily="49" charset="-122"/>
              </a:rPr>
              <a:t> </a:t>
            </a:r>
            <a:r>
              <a:rPr lang="zh-CN" altLang="en-US">
                <a:latin typeface="隶书" pitchFamily="49" charset="-122"/>
                <a:ea typeface="隶书" pitchFamily="49" charset="-122"/>
              </a:rPr>
              <a:t> 中国文化以经验主义为主导</a:t>
            </a:r>
          </a:p>
          <a:p>
            <a:pPr algn="just" eaLnBrk="1" hangingPunct="1"/>
            <a:r>
              <a:rPr lang="en-US" altLang="zh-CN">
                <a:latin typeface="隶书" pitchFamily="49" charset="-122"/>
                <a:ea typeface="隶书" pitchFamily="49" charset="-122"/>
              </a:rPr>
              <a:t>3</a:t>
            </a:r>
            <a:r>
              <a:rPr lang="zh-CN" altLang="en-US">
                <a:latin typeface="隶书" pitchFamily="49" charset="-122"/>
                <a:ea typeface="隶书" pitchFamily="49" charset="-122"/>
              </a:rPr>
              <a:t>．</a:t>
            </a:r>
            <a:r>
              <a:rPr lang="zh-CN" altLang="en-US">
                <a:ea typeface="隶书" pitchFamily="49" charset="-122"/>
              </a:rPr>
              <a:t> </a:t>
            </a:r>
            <a:r>
              <a:rPr lang="zh-CN" altLang="en-US">
                <a:latin typeface="隶书" pitchFamily="49" charset="-122"/>
                <a:ea typeface="隶书" pitchFamily="49" charset="-122"/>
              </a:rPr>
              <a:t> 中国中央集权的封建官僚社会结构</a:t>
            </a:r>
          </a:p>
          <a:p>
            <a:pPr algn="just" eaLnBrk="1" hangingPunct="1"/>
            <a:r>
              <a:rPr lang="en-US" altLang="zh-CN">
                <a:latin typeface="隶书" pitchFamily="49" charset="-122"/>
                <a:ea typeface="隶书" pitchFamily="49" charset="-122"/>
              </a:rPr>
              <a:t>4</a:t>
            </a:r>
            <a:r>
              <a:rPr lang="zh-CN" altLang="en-US">
                <a:latin typeface="隶书" pitchFamily="49" charset="-122"/>
                <a:ea typeface="隶书" pitchFamily="49" charset="-122"/>
              </a:rPr>
              <a:t>．</a:t>
            </a:r>
            <a:r>
              <a:rPr lang="zh-CN" altLang="en-US">
                <a:ea typeface="隶书" pitchFamily="49" charset="-122"/>
              </a:rPr>
              <a:t> </a:t>
            </a:r>
            <a:r>
              <a:rPr lang="zh-CN" altLang="en-US">
                <a:latin typeface="隶书" pitchFamily="49" charset="-122"/>
                <a:ea typeface="隶书" pitchFamily="49" charset="-122"/>
              </a:rPr>
              <a:t> 中国的</a:t>
            </a:r>
            <a:r>
              <a:rPr lang="zh-CN" altLang="en-US">
                <a:ea typeface="隶书" pitchFamily="49" charset="-122"/>
              </a:rPr>
              <a:t>“</a:t>
            </a:r>
            <a:r>
              <a:rPr lang="zh-CN" altLang="en-US">
                <a:latin typeface="隶书" pitchFamily="49" charset="-122"/>
                <a:ea typeface="隶书" pitchFamily="49" charset="-122"/>
              </a:rPr>
              <a:t>士</a:t>
            </a:r>
            <a:r>
              <a:rPr lang="zh-CN" altLang="en-US">
                <a:ea typeface="隶书" pitchFamily="49" charset="-122"/>
              </a:rPr>
              <a:t>”</a:t>
            </a:r>
            <a:r>
              <a:rPr lang="zh-CN" altLang="en-US">
                <a:latin typeface="隶书" pitchFamily="49" charset="-122"/>
                <a:ea typeface="隶书" pitchFamily="49" charset="-122"/>
              </a:rPr>
              <a:t>阶层的价值取向</a:t>
            </a:r>
          </a:p>
          <a:p>
            <a:pPr algn="just" eaLnBrk="1" hangingPunct="1"/>
            <a:r>
              <a:rPr lang="en-US" altLang="zh-CN">
                <a:latin typeface="隶书" pitchFamily="49" charset="-122"/>
                <a:ea typeface="隶书" pitchFamily="49" charset="-122"/>
              </a:rPr>
              <a:t>5</a:t>
            </a:r>
            <a:r>
              <a:rPr lang="zh-CN" altLang="en-US">
                <a:latin typeface="隶书" pitchFamily="49" charset="-122"/>
                <a:ea typeface="隶书" pitchFamily="49" charset="-122"/>
              </a:rPr>
              <a:t>．</a:t>
            </a:r>
            <a:r>
              <a:rPr lang="zh-CN" altLang="en-US">
                <a:ea typeface="隶书" pitchFamily="49" charset="-122"/>
              </a:rPr>
              <a:t> </a:t>
            </a:r>
            <a:r>
              <a:rPr lang="zh-CN" altLang="en-US">
                <a:latin typeface="隶书" pitchFamily="49" charset="-122"/>
                <a:ea typeface="隶书" pitchFamily="49" charset="-122"/>
              </a:rPr>
              <a:t> 中国重视发明家和革新家</a:t>
            </a:r>
          </a:p>
          <a:p>
            <a:pPr algn="just" eaLnBrk="1" hangingPunct="1"/>
            <a:r>
              <a:rPr lang="en-US" altLang="zh-CN">
                <a:latin typeface="隶书" pitchFamily="49" charset="-122"/>
                <a:ea typeface="隶书" pitchFamily="49" charset="-122"/>
              </a:rPr>
              <a:t>6</a:t>
            </a:r>
            <a:r>
              <a:rPr lang="zh-CN" altLang="en-US">
                <a:latin typeface="隶书" pitchFamily="49" charset="-122"/>
                <a:ea typeface="隶书" pitchFamily="49" charset="-122"/>
              </a:rPr>
              <a:t>．</a:t>
            </a:r>
            <a:r>
              <a:rPr lang="zh-CN" altLang="en-US">
                <a:ea typeface="隶书" pitchFamily="49" charset="-122"/>
              </a:rPr>
              <a:t> </a:t>
            </a:r>
            <a:r>
              <a:rPr lang="zh-CN" altLang="en-US">
                <a:latin typeface="隶书" pitchFamily="49" charset="-122"/>
                <a:ea typeface="隶书" pitchFamily="49" charset="-122"/>
              </a:rPr>
              <a:t> 中国的科技发展按部就班</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a:xfrm>
            <a:off x="609600" y="381000"/>
            <a:ext cx="7772400" cy="1143000"/>
          </a:xfrm>
        </p:spPr>
        <p:txBody>
          <a:bodyPr/>
          <a:lstStyle/>
          <a:p>
            <a:pPr eaLnBrk="1" hangingPunct="1"/>
            <a:r>
              <a:rPr lang="zh-CN" altLang="en-US">
                <a:latin typeface="隶书" pitchFamily="49" charset="-122"/>
                <a:ea typeface="隶书" pitchFamily="49" charset="-122"/>
              </a:rPr>
              <a:t>其他一些观点</a:t>
            </a:r>
          </a:p>
        </p:txBody>
      </p:sp>
      <p:sp>
        <p:nvSpPr>
          <p:cNvPr id="58371" name="Rectangle 3"/>
          <p:cNvSpPr>
            <a:spLocks noGrp="1" noRot="1" noChangeArrowheads="1"/>
          </p:cNvSpPr>
          <p:nvPr>
            <p:ph type="body" idx="1"/>
          </p:nvPr>
        </p:nvSpPr>
        <p:spPr/>
        <p:txBody>
          <a:bodyPr/>
          <a:lstStyle/>
          <a:p>
            <a:pPr algn="just" eaLnBrk="1" hangingPunct="1"/>
            <a:r>
              <a:rPr lang="en-US" altLang="zh-CN" sz="2800" dirty="0">
                <a:latin typeface="隶书" pitchFamily="49" charset="-122"/>
                <a:ea typeface="隶书" pitchFamily="49" charset="-122"/>
              </a:rPr>
              <a:t>1</a:t>
            </a:r>
            <a:r>
              <a:rPr lang="zh-CN" altLang="en-US" sz="2800" dirty="0">
                <a:latin typeface="隶书" pitchFamily="49" charset="-122"/>
                <a:ea typeface="隶书" pitchFamily="49" charset="-122"/>
              </a:rPr>
              <a:t>．</a:t>
            </a:r>
            <a:r>
              <a:rPr lang="zh-CN" altLang="en-US" sz="2800" dirty="0">
                <a:ea typeface="隶书" pitchFamily="49" charset="-122"/>
                <a:cs typeface="Times New Roman" pitchFamily="18" charset="0"/>
              </a:rPr>
              <a:t> </a:t>
            </a:r>
            <a:r>
              <a:rPr lang="zh-CN" altLang="en-US" sz="2800" dirty="0">
                <a:latin typeface="隶书" pitchFamily="49" charset="-122"/>
                <a:ea typeface="隶书" pitchFamily="49" charset="-122"/>
                <a:cs typeface="Times New Roman" pitchFamily="18" charset="0"/>
              </a:rPr>
              <a:t> </a:t>
            </a:r>
            <a:r>
              <a:rPr lang="zh-CN" altLang="en-US" sz="2800" dirty="0">
                <a:latin typeface="隶书" pitchFamily="49" charset="-122"/>
                <a:ea typeface="隶书" pitchFamily="49" charset="-122"/>
              </a:rPr>
              <a:t>中国古代</a:t>
            </a:r>
            <a:r>
              <a:rPr lang="zh-CN" altLang="en-US" sz="2800" dirty="0">
                <a:ea typeface="隶书" pitchFamily="49" charset="-122"/>
              </a:rPr>
              <a:t>“</a:t>
            </a:r>
            <a:r>
              <a:rPr lang="zh-CN" altLang="en-US" sz="2800" dirty="0">
                <a:latin typeface="隶书" pitchFamily="49" charset="-122"/>
                <a:ea typeface="隶书" pitchFamily="49" charset="-122"/>
              </a:rPr>
              <a:t>天人合一</a:t>
            </a:r>
            <a:r>
              <a:rPr lang="zh-CN" altLang="en-US" sz="2800" dirty="0">
                <a:ea typeface="隶书" pitchFamily="49" charset="-122"/>
              </a:rPr>
              <a:t>”</a:t>
            </a:r>
            <a:r>
              <a:rPr lang="zh-CN" altLang="en-US" sz="2800" dirty="0">
                <a:latin typeface="隶书" pitchFamily="49" charset="-122"/>
                <a:ea typeface="隶书" pitchFamily="49" charset="-122"/>
              </a:rPr>
              <a:t>思想占主导地位</a:t>
            </a:r>
          </a:p>
          <a:p>
            <a:pPr algn="just" eaLnBrk="1" hangingPunct="1"/>
            <a:r>
              <a:rPr lang="en-US" altLang="zh-CN" sz="2800" dirty="0">
                <a:latin typeface="隶书" pitchFamily="49" charset="-122"/>
                <a:ea typeface="隶书" pitchFamily="49" charset="-122"/>
              </a:rPr>
              <a:t>2</a:t>
            </a:r>
            <a:r>
              <a:rPr lang="zh-CN" altLang="en-US" sz="2800" dirty="0">
                <a:latin typeface="隶书" pitchFamily="49" charset="-122"/>
                <a:ea typeface="隶书" pitchFamily="49" charset="-122"/>
              </a:rPr>
              <a:t>．</a:t>
            </a:r>
            <a:r>
              <a:rPr lang="zh-CN" altLang="en-US" sz="2800" dirty="0">
                <a:ea typeface="隶书" pitchFamily="49" charset="-122"/>
              </a:rPr>
              <a:t> </a:t>
            </a:r>
            <a:r>
              <a:rPr lang="zh-CN" altLang="en-US" sz="2800" dirty="0">
                <a:latin typeface="隶书" pitchFamily="49" charset="-122"/>
                <a:ea typeface="隶书" pitchFamily="49" charset="-122"/>
              </a:rPr>
              <a:t> 中国儒家文化重伦理（人</a:t>
            </a:r>
            <a:r>
              <a:rPr lang="en-US" altLang="zh-CN" sz="2800" dirty="0">
                <a:ea typeface="隶书" pitchFamily="49" charset="-122"/>
              </a:rPr>
              <a:t>—</a:t>
            </a:r>
            <a:r>
              <a:rPr lang="zh-CN" altLang="en-US" sz="2800" dirty="0">
                <a:latin typeface="隶书" pitchFamily="49" charset="-122"/>
                <a:ea typeface="隶书" pitchFamily="49" charset="-122"/>
              </a:rPr>
              <a:t>人）轻物理（人</a:t>
            </a:r>
            <a:r>
              <a:rPr lang="en-US" altLang="zh-CN" sz="2800" dirty="0">
                <a:ea typeface="隶书" pitchFamily="49" charset="-122"/>
              </a:rPr>
              <a:t>—</a:t>
            </a:r>
            <a:r>
              <a:rPr lang="zh-CN" altLang="en-US" sz="2800" dirty="0">
                <a:latin typeface="隶书" pitchFamily="49" charset="-122"/>
                <a:ea typeface="隶书" pitchFamily="49" charset="-122"/>
              </a:rPr>
              <a:t>自然）</a:t>
            </a:r>
            <a:endParaRPr lang="en-US" altLang="zh-CN" sz="2800" dirty="0">
              <a:latin typeface="隶书" pitchFamily="49" charset="-122"/>
              <a:ea typeface="隶书" pitchFamily="49" charset="-122"/>
            </a:endParaRPr>
          </a:p>
          <a:p>
            <a:pPr algn="just" eaLnBrk="1" hangingPunct="1"/>
            <a:r>
              <a:rPr lang="en-US" altLang="zh-CN" sz="2800" dirty="0">
                <a:latin typeface="隶书" pitchFamily="49" charset="-122"/>
                <a:ea typeface="隶书" pitchFamily="49" charset="-122"/>
              </a:rPr>
              <a:t>3</a:t>
            </a:r>
            <a:r>
              <a:rPr lang="zh-CN" altLang="en-US" sz="2800" dirty="0">
                <a:latin typeface="隶书" pitchFamily="49" charset="-122"/>
                <a:ea typeface="隶书" pitchFamily="49" charset="-122"/>
              </a:rPr>
              <a:t>．</a:t>
            </a:r>
            <a:r>
              <a:rPr lang="zh-CN" altLang="en-US" sz="2800" dirty="0">
                <a:ea typeface="隶书" pitchFamily="49" charset="-122"/>
              </a:rPr>
              <a:t> </a:t>
            </a:r>
            <a:r>
              <a:rPr lang="zh-CN" altLang="en-US" sz="2800" dirty="0">
                <a:latin typeface="隶书" pitchFamily="49" charset="-122"/>
                <a:ea typeface="隶书" pitchFamily="49" charset="-122"/>
              </a:rPr>
              <a:t> 古代科学与近代科学有本质区别</a:t>
            </a:r>
          </a:p>
          <a:p>
            <a:pPr algn="just" eaLnBrk="1" hangingPunct="1"/>
            <a:r>
              <a:rPr lang="en-US" altLang="zh-CN" sz="2800" dirty="0">
                <a:latin typeface="隶书" pitchFamily="49" charset="-122"/>
                <a:ea typeface="隶书" pitchFamily="49" charset="-122"/>
              </a:rPr>
              <a:t>4</a:t>
            </a:r>
            <a:r>
              <a:rPr lang="zh-CN" altLang="en-US" sz="2800" dirty="0">
                <a:latin typeface="隶书" pitchFamily="49" charset="-122"/>
                <a:ea typeface="隶书" pitchFamily="49" charset="-122"/>
              </a:rPr>
              <a:t>．</a:t>
            </a:r>
            <a:r>
              <a:rPr lang="zh-CN" altLang="en-US" sz="2800" dirty="0">
                <a:ea typeface="隶书" pitchFamily="49" charset="-122"/>
              </a:rPr>
              <a:t> </a:t>
            </a:r>
            <a:r>
              <a:rPr lang="zh-CN" altLang="en-US" sz="2800" dirty="0">
                <a:latin typeface="隶书" pitchFamily="49" charset="-122"/>
                <a:ea typeface="隶书" pitchFamily="49" charset="-122"/>
              </a:rPr>
              <a:t> 科举制度重文轻理</a:t>
            </a:r>
            <a:r>
              <a:rPr lang="en-US" altLang="zh-CN" sz="2800" dirty="0">
                <a:ea typeface="隶书" pitchFamily="49" charset="-122"/>
              </a:rPr>
              <a:t>——</a:t>
            </a:r>
            <a:r>
              <a:rPr lang="zh-CN" altLang="en-US" sz="2800" dirty="0">
                <a:latin typeface="隶书" pitchFamily="49" charset="-122"/>
                <a:ea typeface="隶书" pitchFamily="49" charset="-122"/>
              </a:rPr>
              <a:t>中国是文官制度占主导地位</a:t>
            </a:r>
          </a:p>
          <a:p>
            <a:pPr algn="just" eaLnBrk="1" hangingPunct="1"/>
            <a:r>
              <a:rPr lang="en-US" altLang="zh-CN" sz="2800" dirty="0">
                <a:latin typeface="隶书" pitchFamily="49" charset="-122"/>
                <a:ea typeface="隶书" pitchFamily="49" charset="-122"/>
              </a:rPr>
              <a:t>5</a:t>
            </a:r>
            <a:r>
              <a:rPr lang="zh-CN" altLang="en-US" sz="2800" dirty="0">
                <a:latin typeface="隶书" pitchFamily="49" charset="-122"/>
                <a:ea typeface="隶书" pitchFamily="49" charset="-122"/>
              </a:rPr>
              <a:t>．</a:t>
            </a:r>
            <a:r>
              <a:rPr lang="zh-CN" altLang="en-US" sz="2800" dirty="0">
                <a:ea typeface="隶书" pitchFamily="49" charset="-122"/>
              </a:rPr>
              <a:t> </a:t>
            </a:r>
            <a:r>
              <a:rPr lang="zh-CN" altLang="en-US" sz="2800" dirty="0">
                <a:latin typeface="隶书" pitchFamily="49" charset="-122"/>
                <a:ea typeface="隶书" pitchFamily="49" charset="-122"/>
              </a:rPr>
              <a:t> 中国人模糊思维</a:t>
            </a:r>
          </a:p>
          <a:p>
            <a:pPr algn="just" eaLnBrk="1" hangingPunct="1"/>
            <a:r>
              <a:rPr lang="en-US" altLang="zh-CN" sz="2800" dirty="0">
                <a:latin typeface="隶书" pitchFamily="49" charset="-122"/>
                <a:ea typeface="隶书" pitchFamily="49" charset="-122"/>
              </a:rPr>
              <a:t>6</a:t>
            </a:r>
            <a:r>
              <a:rPr lang="zh-CN" altLang="en-US" sz="2800" dirty="0">
                <a:latin typeface="隶书" pitchFamily="49" charset="-122"/>
                <a:ea typeface="隶书" pitchFamily="49" charset="-122"/>
              </a:rPr>
              <a:t>．</a:t>
            </a:r>
            <a:r>
              <a:rPr lang="zh-CN" altLang="en-US" sz="2800" dirty="0">
                <a:ea typeface="隶书" pitchFamily="49" charset="-122"/>
              </a:rPr>
              <a:t> </a:t>
            </a:r>
            <a:r>
              <a:rPr lang="zh-CN" altLang="en-US" sz="2800" dirty="0">
                <a:latin typeface="隶书" pitchFamily="49" charset="-122"/>
                <a:ea typeface="隶书" pitchFamily="49" charset="-122"/>
              </a:rPr>
              <a:t> 中国</a:t>
            </a:r>
            <a:r>
              <a:rPr lang="zh-CN" altLang="en-US" sz="2800" dirty="0">
                <a:ea typeface="隶书" pitchFamily="49" charset="-122"/>
              </a:rPr>
              <a:t>“</a:t>
            </a:r>
            <a:r>
              <a:rPr lang="zh-CN" altLang="en-US" sz="2800" dirty="0">
                <a:latin typeface="隶书" pitchFamily="49" charset="-122"/>
                <a:ea typeface="隶书" pitchFamily="49" charset="-122"/>
              </a:rPr>
              <a:t>实用理性</a:t>
            </a:r>
            <a:r>
              <a:rPr lang="zh-CN" altLang="en-US" sz="2800" dirty="0">
                <a:ea typeface="隶书" pitchFamily="49" charset="-122"/>
              </a:rPr>
              <a:t>”</a:t>
            </a:r>
            <a:r>
              <a:rPr lang="zh-CN" altLang="en-US" sz="2800" dirty="0">
                <a:latin typeface="隶书" pitchFamily="49" charset="-122"/>
                <a:ea typeface="隶书" pitchFamily="49" charset="-122"/>
              </a:rPr>
              <a:t>占主导地位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685800" y="304800"/>
            <a:ext cx="7772400" cy="1143000"/>
          </a:xfrm>
        </p:spPr>
        <p:txBody>
          <a:bodyPr/>
          <a:lstStyle/>
          <a:p>
            <a:pPr eaLnBrk="1" hangingPunct="1"/>
            <a:r>
              <a:rPr lang="zh-CN" altLang="en-US">
                <a:latin typeface="隶书" pitchFamily="49" charset="-122"/>
                <a:ea typeface="隶书" pitchFamily="49" charset="-122"/>
              </a:rPr>
              <a:t>关于</a:t>
            </a:r>
            <a:r>
              <a:rPr lang="zh-CN" altLang="en-US">
                <a:ea typeface="隶书" pitchFamily="49" charset="-122"/>
              </a:rPr>
              <a:t>“</a:t>
            </a:r>
            <a:r>
              <a:rPr lang="zh-CN" altLang="en-US">
                <a:latin typeface="隶书" pitchFamily="49" charset="-122"/>
                <a:ea typeface="隶书" pitchFamily="49" charset="-122"/>
              </a:rPr>
              <a:t>科学与社会</a:t>
            </a:r>
            <a:r>
              <a:rPr lang="zh-CN" altLang="en-US">
                <a:ea typeface="隶书" pitchFamily="49" charset="-122"/>
              </a:rPr>
              <a:t>”</a:t>
            </a:r>
            <a:r>
              <a:rPr lang="zh-CN" altLang="en-US">
                <a:latin typeface="隶书" pitchFamily="49" charset="-122"/>
                <a:ea typeface="隶书" pitchFamily="49" charset="-122"/>
              </a:rPr>
              <a:t>主题的进一步思考</a:t>
            </a:r>
          </a:p>
        </p:txBody>
      </p:sp>
      <p:sp>
        <p:nvSpPr>
          <p:cNvPr id="59395" name="Rectangle 3"/>
          <p:cNvSpPr>
            <a:spLocks noGrp="1" noRot="1" noChangeArrowheads="1"/>
          </p:cNvSpPr>
          <p:nvPr>
            <p:ph type="body" idx="1"/>
          </p:nvPr>
        </p:nvSpPr>
        <p:spPr/>
        <p:txBody>
          <a:bodyPr/>
          <a:lstStyle/>
          <a:p>
            <a:pPr algn="just" eaLnBrk="1" hangingPunct="1"/>
            <a:r>
              <a:rPr lang="en-US" altLang="zh-CN" sz="2800">
                <a:latin typeface="隶书" pitchFamily="49" charset="-122"/>
                <a:ea typeface="隶书" pitchFamily="49" charset="-122"/>
              </a:rPr>
              <a:t>1</a:t>
            </a:r>
            <a:r>
              <a:rPr lang="zh-CN" altLang="en-US" sz="2800">
                <a:latin typeface="隶书" pitchFamily="49" charset="-122"/>
                <a:ea typeface="隶书" pitchFamily="49" charset="-122"/>
              </a:rPr>
              <a:t>．</a:t>
            </a:r>
            <a:r>
              <a:rPr lang="zh-CN" altLang="en-US" sz="2800">
                <a:latin typeface="隶书" pitchFamily="49" charset="-122"/>
                <a:ea typeface="隶书" pitchFamily="49" charset="-122"/>
                <a:cs typeface="Times New Roman" pitchFamily="18" charset="0"/>
              </a:rPr>
              <a:t> </a:t>
            </a:r>
            <a:r>
              <a:rPr lang="zh-CN" altLang="en-US" sz="2800">
                <a:ea typeface="隶书" pitchFamily="49" charset="-122"/>
              </a:rPr>
              <a:t>“</a:t>
            </a:r>
            <a:r>
              <a:rPr lang="zh-CN" altLang="en-US" sz="2800">
                <a:latin typeface="隶书" pitchFamily="49" charset="-122"/>
                <a:ea typeface="隶书" pitchFamily="49" charset="-122"/>
              </a:rPr>
              <a:t>内因</a:t>
            </a:r>
            <a:r>
              <a:rPr lang="en-US" altLang="zh-CN" sz="2800">
                <a:ea typeface="隶书" pitchFamily="49" charset="-122"/>
              </a:rPr>
              <a:t>——</a:t>
            </a:r>
            <a:r>
              <a:rPr lang="zh-CN" altLang="en-US" sz="2800">
                <a:latin typeface="隶书" pitchFamily="49" charset="-122"/>
                <a:ea typeface="隶书" pitchFamily="49" charset="-122"/>
              </a:rPr>
              <a:t>外因</a:t>
            </a:r>
            <a:r>
              <a:rPr lang="zh-CN" altLang="en-US" sz="2800">
                <a:ea typeface="隶书" pitchFamily="49" charset="-122"/>
              </a:rPr>
              <a:t>”</a:t>
            </a:r>
            <a:r>
              <a:rPr lang="zh-CN" altLang="en-US" sz="2800">
                <a:latin typeface="隶书" pitchFamily="49" charset="-122"/>
                <a:ea typeface="隶书" pitchFamily="49" charset="-122"/>
              </a:rPr>
              <a:t> 的思考模式</a:t>
            </a:r>
          </a:p>
          <a:p>
            <a:pPr lvl="1" algn="just" eaLnBrk="1" hangingPunct="1"/>
            <a:r>
              <a:rPr lang="zh-CN" altLang="en-US" sz="2400">
                <a:latin typeface="隶书" pitchFamily="49" charset="-122"/>
                <a:ea typeface="隶书" pitchFamily="49" charset="-122"/>
              </a:rPr>
              <a:t>内因的思考</a:t>
            </a:r>
            <a:r>
              <a:rPr lang="en-US" altLang="zh-CN" sz="2400">
                <a:ea typeface="隶书" pitchFamily="49" charset="-122"/>
              </a:rPr>
              <a:t>——</a:t>
            </a:r>
            <a:r>
              <a:rPr lang="zh-CN" altLang="en-US" sz="2400">
                <a:latin typeface="隶书" pitchFamily="49" charset="-122"/>
                <a:ea typeface="隶书" pitchFamily="49" charset="-122"/>
              </a:rPr>
              <a:t>科学目的、科学精神、科学方法、科学共同体</a:t>
            </a:r>
          </a:p>
          <a:p>
            <a:pPr lvl="1" algn="just" eaLnBrk="1" hangingPunct="1"/>
            <a:r>
              <a:rPr lang="zh-CN" altLang="en-US" sz="2400">
                <a:latin typeface="隶书" pitchFamily="49" charset="-122"/>
                <a:ea typeface="隶书" pitchFamily="49" charset="-122"/>
              </a:rPr>
              <a:t> 外因的思考</a:t>
            </a:r>
            <a:r>
              <a:rPr lang="en-US" altLang="zh-CN" sz="2400">
                <a:ea typeface="隶书" pitchFamily="49" charset="-122"/>
              </a:rPr>
              <a:t>——</a:t>
            </a:r>
            <a:r>
              <a:rPr lang="zh-CN" altLang="en-US" sz="2400">
                <a:latin typeface="隶书" pitchFamily="49" charset="-122"/>
                <a:ea typeface="隶书" pitchFamily="49" charset="-122"/>
              </a:rPr>
              <a:t>经济、社会、文化、教育的影响</a:t>
            </a:r>
          </a:p>
          <a:p>
            <a:pPr algn="just" eaLnBrk="1" hangingPunct="1"/>
            <a:r>
              <a:rPr lang="en-US" altLang="zh-CN" sz="2800">
                <a:latin typeface="隶书" pitchFamily="49" charset="-122"/>
                <a:ea typeface="隶书" pitchFamily="49" charset="-122"/>
              </a:rPr>
              <a:t>2</a:t>
            </a:r>
            <a:r>
              <a:rPr lang="zh-CN" altLang="en-US" sz="2800">
                <a:latin typeface="隶书" pitchFamily="49" charset="-122"/>
                <a:ea typeface="隶书" pitchFamily="49" charset="-122"/>
              </a:rPr>
              <a:t>．</a:t>
            </a:r>
            <a:r>
              <a:rPr lang="zh-CN" altLang="en-US" sz="2800">
                <a:ea typeface="隶书" pitchFamily="49" charset="-122"/>
              </a:rPr>
              <a:t>“ </a:t>
            </a:r>
            <a:r>
              <a:rPr lang="zh-CN" altLang="en-US" sz="2800">
                <a:latin typeface="隶书" pitchFamily="49" charset="-122"/>
                <a:ea typeface="隶书" pitchFamily="49" charset="-122"/>
              </a:rPr>
              <a:t>社会存在</a:t>
            </a:r>
            <a:r>
              <a:rPr lang="en-US" altLang="zh-CN" sz="2800">
                <a:ea typeface="隶书" pitchFamily="49" charset="-122"/>
              </a:rPr>
              <a:t>——</a:t>
            </a:r>
            <a:r>
              <a:rPr lang="zh-CN" altLang="en-US" sz="2800">
                <a:latin typeface="隶书" pitchFamily="49" charset="-122"/>
                <a:ea typeface="隶书" pitchFamily="49" charset="-122"/>
              </a:rPr>
              <a:t>社会意识</a:t>
            </a:r>
            <a:r>
              <a:rPr lang="zh-CN" altLang="en-US" sz="2800">
                <a:ea typeface="隶书" pitchFamily="49" charset="-122"/>
              </a:rPr>
              <a:t>”</a:t>
            </a:r>
            <a:r>
              <a:rPr lang="zh-CN" altLang="en-US" sz="2800">
                <a:latin typeface="隶书" pitchFamily="49" charset="-122"/>
                <a:ea typeface="隶书" pitchFamily="49" charset="-122"/>
              </a:rPr>
              <a:t>的思考模式</a:t>
            </a:r>
          </a:p>
          <a:p>
            <a:pPr lvl="1" eaLnBrk="1" hangingPunct="1"/>
            <a:r>
              <a:rPr lang="zh-CN" altLang="en-US" sz="2400">
                <a:latin typeface="隶书" pitchFamily="49" charset="-122"/>
                <a:ea typeface="隶书" pitchFamily="49" charset="-122"/>
              </a:rPr>
              <a:t>社会存在决定社会意识</a:t>
            </a:r>
          </a:p>
          <a:p>
            <a:pPr lvl="1" eaLnBrk="1" hangingPunct="1"/>
            <a:r>
              <a:rPr lang="zh-CN" altLang="en-US" sz="2400">
                <a:latin typeface="隶书" pitchFamily="49" charset="-122"/>
                <a:ea typeface="隶书" pitchFamily="49" charset="-122"/>
              </a:rPr>
              <a:t>科学属于社会意识，有一定的、甚至有时是很强的相对独立性，但归根到底由社会存在决定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2"/>
          <p:cNvSpPr>
            <a:spLocks noGrp="1" noRot="1" noChangeArrowheads="1"/>
          </p:cNvSpPr>
          <p:nvPr>
            <p:ph type="ctrTitle"/>
          </p:nvPr>
        </p:nvSpPr>
        <p:spPr/>
        <p:txBody>
          <a:bodyPr/>
          <a:lstStyle/>
          <a:p>
            <a:pPr eaLnBrk="1" hangingPunct="1"/>
            <a:r>
              <a:rPr lang="zh-CN" altLang="en-US">
                <a:latin typeface="隶书" pitchFamily="49" charset="-122"/>
                <a:ea typeface="隶书" pitchFamily="49" charset="-122"/>
              </a:rPr>
              <a:t>（三）近代机械自然观</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8482"/>
                                        </p:tgtEl>
                                        <p:attrNameLst>
                                          <p:attrName>style.visibility</p:attrName>
                                        </p:attrNameLst>
                                      </p:cBhvr>
                                      <p:to>
                                        <p:strVal val="visible"/>
                                      </p:to>
                                    </p:set>
                                    <p:animEffect transition="in" filter="barn(outVertical)">
                                      <p:cBhvr>
                                        <p:cTn id="7" dur="500"/>
                                        <p:tgtEl>
                                          <p:spTgt spid="148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2"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§3.1 </a:t>
            </a:r>
            <a:r>
              <a:rPr lang="zh-CN" altLang="en-US">
                <a:latin typeface="隶书" pitchFamily="49" charset="-122"/>
                <a:ea typeface="隶书" pitchFamily="49" charset="-122"/>
              </a:rPr>
              <a:t>近代科学的诞生  </a:t>
            </a:r>
          </a:p>
        </p:txBody>
      </p:sp>
      <p:sp>
        <p:nvSpPr>
          <p:cNvPr id="61443"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一 背景</a:t>
            </a:r>
          </a:p>
          <a:p>
            <a:pPr eaLnBrk="1" hangingPunct="1"/>
            <a:r>
              <a:rPr lang="en-US" altLang="zh-CN">
                <a:latin typeface="隶书" pitchFamily="49" charset="-122"/>
                <a:ea typeface="隶书" pitchFamily="49" charset="-122"/>
              </a:rPr>
              <a:t>1 </a:t>
            </a:r>
            <a:r>
              <a:rPr lang="zh-CN" altLang="en-US">
                <a:latin typeface="隶书" pitchFamily="49" charset="-122"/>
                <a:ea typeface="隶书" pitchFamily="49" charset="-122"/>
              </a:rPr>
              <a:t>文艺复兴运动：</a:t>
            </a:r>
          </a:p>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）概述：文艺复兴运动是</a:t>
            </a:r>
            <a:r>
              <a:rPr lang="en-US" altLang="zh-CN">
                <a:latin typeface="隶书" pitchFamily="49" charset="-122"/>
                <a:ea typeface="隶书" pitchFamily="49" charset="-122"/>
              </a:rPr>
              <a:t>14-16</a:t>
            </a:r>
            <a:r>
              <a:rPr lang="zh-CN" altLang="en-US">
                <a:latin typeface="隶书" pitchFamily="49" charset="-122"/>
                <a:ea typeface="隶书" pitchFamily="49" charset="-122"/>
              </a:rPr>
              <a:t>世纪出现在欧洲近代史上的一次著名的思想文化运动。这场运动是从学习古典文化即古希腊和罗马文化开始的。人文主义思想即对人性的重视，是这场运动的重要核心思想之一。</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）代表人物：达</a:t>
            </a:r>
            <a:r>
              <a:rPr lang="en-US" altLang="zh-CN">
                <a:ea typeface="隶书" pitchFamily="49" charset="-122"/>
              </a:rPr>
              <a:t>·</a:t>
            </a:r>
            <a:r>
              <a:rPr lang="zh-CN" altLang="en-US">
                <a:latin typeface="隶书" pitchFamily="49" charset="-122"/>
                <a:ea typeface="隶书" pitchFamily="49" charset="-122"/>
              </a:rPr>
              <a:t>芬奇（</a:t>
            </a:r>
            <a:r>
              <a:rPr lang="en-US" altLang="zh-CN">
                <a:latin typeface="隶书" pitchFamily="49" charset="-122"/>
                <a:ea typeface="隶书" pitchFamily="49" charset="-122"/>
              </a:rPr>
              <a:t>1452-1519</a:t>
            </a:r>
            <a:r>
              <a:rPr lang="zh-CN" altLang="en-US">
                <a:latin typeface="隶书" pitchFamily="49" charset="-122"/>
                <a:ea typeface="隶书" pitchFamily="49" charset="-122"/>
              </a:rPr>
              <a:t>）</a:t>
            </a:r>
          </a:p>
        </p:txBody>
      </p:sp>
      <p:sp>
        <p:nvSpPr>
          <p:cNvPr id="62467" name="Rectangle 3"/>
          <p:cNvSpPr>
            <a:spLocks noGrp="1" noRot="1" noChangeArrowheads="1"/>
          </p:cNvSpPr>
          <p:nvPr>
            <p:ph type="body" sz="half" idx="1"/>
          </p:nvPr>
        </p:nvSpPr>
        <p:spPr>
          <a:xfrm>
            <a:off x="301625" y="1752600"/>
            <a:ext cx="4186238" cy="4270375"/>
          </a:xfrm>
        </p:spPr>
        <p:txBody>
          <a:bodyPr/>
          <a:lstStyle/>
          <a:p>
            <a:pPr eaLnBrk="1" hangingPunct="1"/>
            <a:r>
              <a:rPr lang="zh-CN" altLang="en-US" sz="2800">
                <a:latin typeface="隶书" pitchFamily="49" charset="-122"/>
                <a:ea typeface="隶书" pitchFamily="49" charset="-122"/>
              </a:rPr>
              <a:t>画家、雕塑家、工程师、建筑师、物理学家、生物学家、哲学家，而且在每一学科里都登峰造极。</a:t>
            </a:r>
          </a:p>
        </p:txBody>
      </p:sp>
      <p:graphicFrame>
        <p:nvGraphicFramePr>
          <p:cNvPr id="62468" name="Object 4"/>
          <p:cNvGraphicFramePr>
            <a:graphicFrameLocks noGrp="1" noChangeAspect="1"/>
          </p:cNvGraphicFramePr>
          <p:nvPr>
            <p:ph type="clipArt" sz="half" idx="2"/>
          </p:nvPr>
        </p:nvGraphicFramePr>
        <p:xfrm>
          <a:off x="5073650" y="1752600"/>
          <a:ext cx="3348038" cy="4270375"/>
        </p:xfrm>
        <a:graphic>
          <a:graphicData uri="http://schemas.openxmlformats.org/presentationml/2006/ole">
            <mc:AlternateContent xmlns:mc="http://schemas.openxmlformats.org/markup-compatibility/2006">
              <mc:Choice xmlns:v="urn:schemas-microsoft-com:vml" Requires="v">
                <p:oleObj spid="_x0000_s62482" name="剪辑" r:id="rId4" imgW="847395" imgH="1142857" progId="">
                  <p:embed/>
                </p:oleObj>
              </mc:Choice>
              <mc:Fallback>
                <p:oleObj name="剪辑" r:id="rId4" imgW="847395" imgH="1142857" progId="">
                  <p:embed/>
                  <p:pic>
                    <p:nvPicPr>
                      <p:cNvPr id="0" name="Picture 1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650" y="1752600"/>
                        <a:ext cx="3348038" cy="427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idx="4294967295"/>
          </p:nvPr>
        </p:nvSpPr>
        <p:spPr>
          <a:xfrm>
            <a:off x="0" y="609600"/>
            <a:ext cx="7772400" cy="1143000"/>
          </a:xfrm>
        </p:spPr>
        <p:txBody>
          <a:bodyPr/>
          <a:lstStyle/>
          <a:p>
            <a:pPr eaLnBrk="1" hangingPunct="1"/>
            <a:r>
              <a:rPr lang="en-US" altLang="zh-CN" sz="3200" dirty="0">
                <a:latin typeface="隶书" pitchFamily="49" charset="-122"/>
                <a:ea typeface="隶书" pitchFamily="49" charset="-122"/>
              </a:rPr>
              <a:t>     1</a:t>
            </a:r>
            <a:r>
              <a:rPr lang="zh-CN" altLang="en-US" sz="3200" dirty="0">
                <a:latin typeface="隶书" pitchFamily="49" charset="-122"/>
                <a:ea typeface="隶书" pitchFamily="49" charset="-122"/>
              </a:rPr>
              <a:t>）达芬奇是从实用方面接近科学的</a:t>
            </a:r>
          </a:p>
        </p:txBody>
      </p:sp>
      <p:sp>
        <p:nvSpPr>
          <p:cNvPr id="63491" name="Rectangle 3"/>
          <p:cNvSpPr>
            <a:spLocks noGrp="1" noRot="1" noChangeArrowheads="1"/>
          </p:cNvSpPr>
          <p:nvPr>
            <p:ph type="body" idx="4294967295"/>
          </p:nvPr>
        </p:nvSpPr>
        <p:spPr>
          <a:xfrm>
            <a:off x="251520" y="1772816"/>
            <a:ext cx="8712968" cy="4114800"/>
          </a:xfrm>
        </p:spPr>
        <p:txBody>
          <a:bodyPr/>
          <a:lstStyle/>
          <a:p>
            <a:pPr eaLnBrk="1" hangingPunct="1"/>
            <a:r>
              <a:rPr lang="en-US" altLang="zh-CN" dirty="0">
                <a:latin typeface="隶书" pitchFamily="49" charset="-122"/>
                <a:ea typeface="隶书" pitchFamily="49" charset="-122"/>
              </a:rPr>
              <a:t>2</a:t>
            </a:r>
            <a:r>
              <a:rPr lang="zh-CN" altLang="en-US" dirty="0">
                <a:latin typeface="隶书" pitchFamily="49" charset="-122"/>
                <a:ea typeface="隶书" pitchFamily="49" charset="-122"/>
              </a:rPr>
              <a:t>）认为观察与实验是科学的独一无二的方法；</a:t>
            </a:r>
          </a:p>
          <a:p>
            <a:pPr eaLnBrk="1" hangingPunct="1"/>
            <a:r>
              <a:rPr lang="en-US" altLang="zh-CN" dirty="0">
                <a:latin typeface="隶书" pitchFamily="49" charset="-122"/>
                <a:ea typeface="隶书" pitchFamily="49" charset="-122"/>
              </a:rPr>
              <a:t>3</a:t>
            </a:r>
            <a:r>
              <a:rPr lang="zh-CN" altLang="en-US" dirty="0">
                <a:latin typeface="隶书" pitchFamily="49" charset="-122"/>
                <a:ea typeface="隶书" pitchFamily="49" charset="-122"/>
              </a:rPr>
              <a:t>）预见到惯性原理：“凡是感官觉察到的东西都不能自己运动，每一物体在其运动方向上都有一重量”；知道落体的速度随时间而增加；</a:t>
            </a:r>
          </a:p>
          <a:p>
            <a:pPr eaLnBrk="1" hangingPunct="1"/>
            <a:r>
              <a:rPr lang="en-US" altLang="zh-CN" dirty="0">
                <a:latin typeface="隶书" pitchFamily="49" charset="-122"/>
                <a:ea typeface="隶书" pitchFamily="49" charset="-122"/>
              </a:rPr>
              <a:t>4</a:t>
            </a:r>
            <a:r>
              <a:rPr lang="zh-CN" altLang="en-US" dirty="0">
                <a:latin typeface="隶书" pitchFamily="49" charset="-122"/>
                <a:ea typeface="隶书" pitchFamily="49" charset="-122"/>
              </a:rPr>
              <a:t>）认为天体是一架服从确定的自然法则的机器，自然是有规律的；</a:t>
            </a:r>
          </a:p>
          <a:p>
            <a:pPr eaLnBrk="1" hangingPunct="1"/>
            <a:r>
              <a:rPr lang="en-US" altLang="zh-CN" dirty="0">
                <a:latin typeface="隶书" pitchFamily="49" charset="-122"/>
                <a:ea typeface="隶书" pitchFamily="49" charset="-122"/>
              </a:rPr>
              <a:t>5</a:t>
            </a:r>
            <a:r>
              <a:rPr lang="zh-CN" altLang="en-US" dirty="0">
                <a:latin typeface="隶书" pitchFamily="49" charset="-122"/>
                <a:ea typeface="隶书" pitchFamily="49" charset="-122"/>
              </a:rPr>
              <a:t>）他鄙视炼金术、占星术。</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0"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 </a:t>
            </a:r>
            <a:r>
              <a:rPr lang="zh-CN" altLang="en-US">
                <a:latin typeface="隶书" pitchFamily="49" charset="-122"/>
                <a:ea typeface="隶书" pitchFamily="49" charset="-122"/>
              </a:rPr>
              <a:t>地理大发现</a:t>
            </a:r>
          </a:p>
        </p:txBody>
      </p:sp>
      <p:sp>
        <p:nvSpPr>
          <p:cNvPr id="227331"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意大利航海家 哥伦布（</a:t>
            </a:r>
            <a:r>
              <a:rPr lang="en-US" altLang="zh-CN">
                <a:latin typeface="隶书" pitchFamily="49" charset="-122"/>
                <a:ea typeface="隶书" pitchFamily="49" charset="-122"/>
              </a:rPr>
              <a:t>Christopher Columbus</a:t>
            </a:r>
            <a:r>
              <a:rPr lang="zh-CN" altLang="en-US">
                <a:latin typeface="隶书" pitchFamily="49" charset="-122"/>
                <a:ea typeface="隶书" pitchFamily="49" charset="-122"/>
              </a:rPr>
              <a:t>）</a:t>
            </a:r>
            <a:r>
              <a:rPr lang="en-US" altLang="zh-CN">
                <a:latin typeface="隶书" pitchFamily="49" charset="-122"/>
                <a:ea typeface="隶书" pitchFamily="49" charset="-122"/>
              </a:rPr>
              <a:t>1492</a:t>
            </a:r>
            <a:r>
              <a:rPr lang="zh-CN" altLang="en-US">
                <a:latin typeface="隶书" pitchFamily="49" charset="-122"/>
                <a:ea typeface="隶书" pitchFamily="49" charset="-122"/>
              </a:rPr>
              <a:t>年到达美洲；</a:t>
            </a:r>
          </a:p>
          <a:p>
            <a:pPr eaLnBrk="1" hangingPunct="1"/>
            <a:endParaRPr lang="zh-CN" altLang="en-US">
              <a:latin typeface="隶书" pitchFamily="49" charset="-122"/>
              <a:ea typeface="隶书" pitchFamily="49" charset="-122"/>
            </a:endParaRPr>
          </a:p>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）达</a:t>
            </a:r>
            <a:r>
              <a:rPr lang="en-US" altLang="zh-CN">
                <a:ea typeface="隶书" pitchFamily="49" charset="-122"/>
              </a:rPr>
              <a:t>·</a:t>
            </a:r>
            <a:r>
              <a:rPr lang="zh-CN" altLang="en-US">
                <a:latin typeface="隶书" pitchFamily="49" charset="-122"/>
                <a:ea typeface="隶书" pitchFamily="49" charset="-122"/>
              </a:rPr>
              <a:t>伽马</a:t>
            </a:r>
            <a:r>
              <a:rPr lang="en-US" altLang="zh-CN">
                <a:latin typeface="隶书" pitchFamily="49" charset="-122"/>
                <a:ea typeface="隶书" pitchFamily="49" charset="-122"/>
              </a:rPr>
              <a:t>1498</a:t>
            </a:r>
            <a:r>
              <a:rPr lang="zh-CN" altLang="en-US">
                <a:latin typeface="隶书" pitchFamily="49" charset="-122"/>
                <a:ea typeface="隶书" pitchFamily="49" charset="-122"/>
              </a:rPr>
              <a:t>年到达印度；</a:t>
            </a:r>
          </a:p>
          <a:p>
            <a:pPr eaLnBrk="1" hangingPunct="1"/>
            <a:endParaRPr lang="zh-CN" altLang="en-US">
              <a:latin typeface="隶书" pitchFamily="49" charset="-122"/>
              <a:ea typeface="隶书" pitchFamily="49" charset="-122"/>
            </a:endParaRPr>
          </a:p>
          <a:p>
            <a:pPr eaLnBrk="1" hangingPunct="1"/>
            <a:r>
              <a:rPr lang="en-US" altLang="zh-CN">
                <a:latin typeface="隶书" pitchFamily="49" charset="-122"/>
                <a:ea typeface="隶书" pitchFamily="49" charset="-122"/>
              </a:rPr>
              <a:t>3) </a:t>
            </a:r>
            <a:r>
              <a:rPr lang="zh-CN" altLang="en-US">
                <a:latin typeface="隶书" pitchFamily="49" charset="-122"/>
                <a:ea typeface="隶书" pitchFamily="49" charset="-122"/>
              </a:rPr>
              <a:t>麦哲伦（</a:t>
            </a:r>
            <a:r>
              <a:rPr lang="en-US" altLang="zh-CN">
                <a:latin typeface="隶书" pitchFamily="49" charset="-122"/>
                <a:ea typeface="隶书" pitchFamily="49" charset="-122"/>
              </a:rPr>
              <a:t>Magellan</a:t>
            </a:r>
            <a:r>
              <a:rPr lang="zh-CN" altLang="en-US">
                <a:latin typeface="隶书" pitchFamily="49" charset="-122"/>
                <a:ea typeface="隶书" pitchFamily="49" charset="-122"/>
              </a:rPr>
              <a:t>）在</a:t>
            </a:r>
            <a:r>
              <a:rPr lang="en-US" altLang="zh-CN">
                <a:latin typeface="隶书" pitchFamily="49" charset="-122"/>
                <a:ea typeface="隶书" pitchFamily="49" charset="-122"/>
              </a:rPr>
              <a:t>1522</a:t>
            </a:r>
            <a:r>
              <a:rPr lang="zh-CN" altLang="en-US">
                <a:latin typeface="隶书" pitchFamily="49" charset="-122"/>
                <a:ea typeface="隶书" pitchFamily="49" charset="-122"/>
              </a:rPr>
              <a:t>绕地球一周，历时</a:t>
            </a:r>
            <a:r>
              <a:rPr lang="en-US" altLang="zh-CN">
                <a:latin typeface="隶书" pitchFamily="49" charset="-122"/>
                <a:ea typeface="隶书" pitchFamily="49" charset="-122"/>
              </a:rPr>
              <a:t>3</a:t>
            </a:r>
            <a:r>
              <a:rPr lang="zh-CN" altLang="en-US">
                <a:latin typeface="隶书" pitchFamily="49" charset="-122"/>
                <a:ea typeface="隶书" pitchFamily="49" charset="-122"/>
              </a:rPr>
              <a:t>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7330"/>
                                        </p:tgtEl>
                                        <p:attrNameLst>
                                          <p:attrName>style.visibility</p:attrName>
                                        </p:attrNameLst>
                                      </p:cBhvr>
                                      <p:to>
                                        <p:strVal val="visible"/>
                                      </p:to>
                                    </p:set>
                                    <p:animEffect transition="in" filter="box(out)">
                                      <p:cBhvr>
                                        <p:cTn id="7" dur="500"/>
                                        <p:tgtEl>
                                          <p:spTgt spid="2273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27331">
                                            <p:txEl>
                                              <p:pRg st="0" end="0"/>
                                            </p:txEl>
                                          </p:spTgt>
                                        </p:tgtEl>
                                        <p:attrNameLst>
                                          <p:attrName>style.visibility</p:attrName>
                                        </p:attrNameLst>
                                      </p:cBhvr>
                                      <p:to>
                                        <p:strVal val="visible"/>
                                      </p:to>
                                    </p:set>
                                    <p:animEffect transition="in" filter="slide(fromLeft)">
                                      <p:cBhvr>
                                        <p:cTn id="12" dur="500"/>
                                        <p:tgtEl>
                                          <p:spTgt spid="2273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227331">
                                            <p:txEl>
                                              <p:pRg st="2" end="2"/>
                                            </p:txEl>
                                          </p:spTgt>
                                        </p:tgtEl>
                                        <p:attrNameLst>
                                          <p:attrName>style.visibility</p:attrName>
                                        </p:attrNameLst>
                                      </p:cBhvr>
                                      <p:to>
                                        <p:strVal val="visible"/>
                                      </p:to>
                                    </p:set>
                                    <p:animEffect transition="in" filter="slide(fromLeft)">
                                      <p:cBhvr>
                                        <p:cTn id="17" dur="500"/>
                                        <p:tgtEl>
                                          <p:spTgt spid="2273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227331">
                                            <p:txEl>
                                              <p:pRg st="4" end="4"/>
                                            </p:txEl>
                                          </p:spTgt>
                                        </p:tgtEl>
                                        <p:attrNameLst>
                                          <p:attrName>style.visibility</p:attrName>
                                        </p:attrNameLst>
                                      </p:cBhvr>
                                      <p:to>
                                        <p:strVal val="visible"/>
                                      </p:to>
                                    </p:set>
                                    <p:animEffect transition="in" filter="slide(fromLeft)">
                                      <p:cBhvr>
                                        <p:cTn id="22" dur="500"/>
                                        <p:tgtEl>
                                          <p:spTgt spid="2273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0" grpId="0" autoUpdateAnimBg="0"/>
      <p:bldP spid="227331" grpId="0" build="p" bldLvl="5"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8" name="Rectangle 2"/>
          <p:cNvSpPr>
            <a:spLocks noGrp="1" noRot="1" noChangeArrowheads="1"/>
          </p:cNvSpPr>
          <p:nvPr>
            <p:ph type="title"/>
          </p:nvPr>
        </p:nvSpPr>
        <p:spPr/>
        <p:txBody>
          <a:bodyPr/>
          <a:lstStyle/>
          <a:p>
            <a:pPr eaLnBrk="1" hangingPunct="1"/>
            <a:r>
              <a:rPr lang="zh-CN" altLang="en-US" sz="4000">
                <a:latin typeface="隶书" pitchFamily="49" charset="-122"/>
                <a:ea typeface="隶书" pitchFamily="49" charset="-122"/>
              </a:rPr>
              <a:t>地理大发现的意义</a:t>
            </a:r>
            <a:endParaRPr lang="zh-CN" altLang="en-US">
              <a:latin typeface="隶书" pitchFamily="49" charset="-122"/>
              <a:ea typeface="隶书" pitchFamily="49" charset="-122"/>
            </a:endParaRPr>
          </a:p>
        </p:txBody>
      </p:sp>
      <p:sp>
        <p:nvSpPr>
          <p:cNvPr id="229379"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A </a:t>
            </a:r>
            <a:r>
              <a:rPr lang="zh-CN" altLang="en-US">
                <a:latin typeface="隶书" pitchFamily="49" charset="-122"/>
                <a:ea typeface="隶书" pitchFamily="49" charset="-122"/>
              </a:rPr>
              <a:t>地球是球形的；</a:t>
            </a:r>
          </a:p>
          <a:p>
            <a:pPr eaLnBrk="1" hangingPunct="1"/>
            <a:r>
              <a:rPr lang="en-US" altLang="zh-CN">
                <a:latin typeface="隶书" pitchFamily="49" charset="-122"/>
                <a:ea typeface="隶书" pitchFamily="49" charset="-122"/>
              </a:rPr>
              <a:t>B </a:t>
            </a:r>
            <a:r>
              <a:rPr lang="zh-CN" altLang="en-US">
                <a:latin typeface="隶书" pitchFamily="49" charset="-122"/>
                <a:ea typeface="隶书" pitchFamily="49" charset="-122"/>
              </a:rPr>
              <a:t>发现沟通大西洋和太平洋的海峡，证明水体是连在一起的，确定了占优势的是大洋，不是大陆。</a:t>
            </a:r>
          </a:p>
          <a:p>
            <a:pPr eaLnBrk="1" hangingPunct="1"/>
            <a:r>
              <a:rPr lang="en-US" altLang="zh-CN">
                <a:latin typeface="隶书" pitchFamily="49" charset="-122"/>
                <a:ea typeface="隶书" pitchFamily="49" charset="-122"/>
              </a:rPr>
              <a:t>C </a:t>
            </a:r>
            <a:r>
              <a:rPr lang="zh-CN" altLang="en-US">
                <a:latin typeface="隶书" pitchFamily="49" charset="-122"/>
                <a:ea typeface="隶书" pitchFamily="49" charset="-122"/>
              </a:rPr>
              <a:t>与新地贸易的扩展，本国的工商业迅速发展，欧洲的总财富增加了。</a:t>
            </a:r>
          </a:p>
          <a:p>
            <a:pPr eaLnBrk="1" hangingPunct="1"/>
            <a:r>
              <a:rPr lang="en-US" altLang="zh-CN">
                <a:latin typeface="隶书" pitchFamily="49" charset="-122"/>
                <a:ea typeface="隶书" pitchFamily="49" charset="-122"/>
              </a:rPr>
              <a:t>D </a:t>
            </a:r>
            <a:r>
              <a:rPr lang="zh-CN" altLang="en-US">
                <a:latin typeface="隶书" pitchFamily="49" charset="-122"/>
                <a:ea typeface="隶书" pitchFamily="49" charset="-122"/>
              </a:rPr>
              <a:t>随着财富而来的闲暇时间，使得学问研究的社会范围极为扩大了。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9378"/>
                                        </p:tgtEl>
                                        <p:attrNameLst>
                                          <p:attrName>style.visibility</p:attrName>
                                        </p:attrNameLst>
                                      </p:cBhvr>
                                      <p:to>
                                        <p:strVal val="visible"/>
                                      </p:to>
                                    </p:set>
                                    <p:anim calcmode="lin" valueType="num">
                                      <p:cBhvr additive="base">
                                        <p:cTn id="7" dur="500" fill="hold"/>
                                        <p:tgtEl>
                                          <p:spTgt spid="229378"/>
                                        </p:tgtEl>
                                        <p:attrNameLst>
                                          <p:attrName>ppt_x</p:attrName>
                                        </p:attrNameLst>
                                      </p:cBhvr>
                                      <p:tavLst>
                                        <p:tav tm="0">
                                          <p:val>
                                            <p:strVal val="0-#ppt_w/2"/>
                                          </p:val>
                                        </p:tav>
                                        <p:tav tm="100000">
                                          <p:val>
                                            <p:strVal val="#ppt_x"/>
                                          </p:val>
                                        </p:tav>
                                      </p:tavLst>
                                    </p:anim>
                                    <p:anim calcmode="lin" valueType="num">
                                      <p:cBhvr additive="base">
                                        <p:cTn id="8" dur="500" fill="hold"/>
                                        <p:tgtEl>
                                          <p:spTgt spid="2293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29379">
                                            <p:txEl>
                                              <p:pRg st="0" end="0"/>
                                            </p:txEl>
                                          </p:spTgt>
                                        </p:tgtEl>
                                        <p:attrNameLst>
                                          <p:attrName>style.visibility</p:attrName>
                                        </p:attrNameLst>
                                      </p:cBhvr>
                                      <p:to>
                                        <p:strVal val="visible"/>
                                      </p:to>
                                    </p:set>
                                    <p:anim calcmode="lin" valueType="num">
                                      <p:cBhvr additive="base">
                                        <p:cTn id="13" dur="500" fill="hold"/>
                                        <p:tgtEl>
                                          <p:spTgt spid="229379">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2293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229379">
                                            <p:txEl>
                                              <p:pRg st="1" end="1"/>
                                            </p:txEl>
                                          </p:spTgt>
                                        </p:tgtEl>
                                        <p:attrNameLst>
                                          <p:attrName>style.visibility</p:attrName>
                                        </p:attrNameLst>
                                      </p:cBhvr>
                                      <p:to>
                                        <p:strVal val="visible"/>
                                      </p:to>
                                    </p:set>
                                    <p:anim calcmode="lin" valueType="num">
                                      <p:cBhvr additive="base">
                                        <p:cTn id="19" dur="500" fill="hold"/>
                                        <p:tgtEl>
                                          <p:spTgt spid="229379">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293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29379">
                                            <p:txEl>
                                              <p:pRg st="2" end="2"/>
                                            </p:txEl>
                                          </p:spTgt>
                                        </p:tgtEl>
                                        <p:attrNameLst>
                                          <p:attrName>style.visibility</p:attrName>
                                        </p:attrNameLst>
                                      </p:cBhvr>
                                      <p:to>
                                        <p:strVal val="visible"/>
                                      </p:to>
                                    </p:set>
                                    <p:anim calcmode="lin" valueType="num">
                                      <p:cBhvr additive="base">
                                        <p:cTn id="25" dur="500" fill="hold"/>
                                        <p:tgtEl>
                                          <p:spTgt spid="229379">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293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229379">
                                            <p:txEl>
                                              <p:pRg st="3" end="3"/>
                                            </p:txEl>
                                          </p:spTgt>
                                        </p:tgtEl>
                                        <p:attrNameLst>
                                          <p:attrName>style.visibility</p:attrName>
                                        </p:attrNameLst>
                                      </p:cBhvr>
                                      <p:to>
                                        <p:strVal val="visible"/>
                                      </p:to>
                                    </p:set>
                                    <p:anim calcmode="lin" valueType="num">
                                      <p:cBhvr additive="base">
                                        <p:cTn id="31" dur="500" fill="hold"/>
                                        <p:tgtEl>
                                          <p:spTgt spid="229379">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2937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78" grpId="0" autoUpdateAnimBg="0"/>
      <p:bldP spid="229379" grpId="0" build="p" bldLvl="5"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p:txBody>
          <a:bodyPr/>
          <a:lstStyle/>
          <a:p>
            <a:pPr eaLnBrk="1" hangingPunct="1"/>
            <a:r>
              <a:rPr lang="zh-CN" altLang="en-US" sz="3200" dirty="0">
                <a:latin typeface="隶书" pitchFamily="49" charset="-122"/>
                <a:ea typeface="隶书" pitchFamily="49" charset="-122"/>
              </a:rPr>
              <a:t>第一节</a:t>
            </a:r>
            <a:br>
              <a:rPr lang="zh-CN" altLang="en-US" sz="3200" dirty="0">
                <a:latin typeface="隶书" pitchFamily="49" charset="-122"/>
                <a:ea typeface="隶书" pitchFamily="49" charset="-122"/>
              </a:rPr>
            </a:br>
            <a:r>
              <a:rPr lang="zh-CN" altLang="en-US" sz="3200" dirty="0">
                <a:latin typeface="隶书" pitchFamily="49" charset="-122"/>
                <a:ea typeface="隶书" pitchFamily="49" charset="-122"/>
              </a:rPr>
              <a:t>自然辩证法的基本内容</a:t>
            </a:r>
          </a:p>
        </p:txBody>
      </p:sp>
      <p:sp>
        <p:nvSpPr>
          <p:cNvPr id="7171" name="Rectangle 3"/>
          <p:cNvSpPr>
            <a:spLocks noGrp="1" noRot="1" noChangeArrowheads="1"/>
          </p:cNvSpPr>
          <p:nvPr>
            <p:ph type="body" idx="1"/>
          </p:nvPr>
        </p:nvSpPr>
        <p:spPr/>
        <p:txBody>
          <a:bodyPr/>
          <a:lstStyle/>
          <a:p>
            <a:pPr eaLnBrk="1" hangingPunct="1"/>
            <a:endParaRPr lang="en-US" altLang="zh-CN" sz="2800" dirty="0">
              <a:latin typeface="隶书" pitchFamily="49" charset="-122"/>
              <a:ea typeface="隶书" pitchFamily="49" charset="-122"/>
            </a:endParaRPr>
          </a:p>
          <a:p>
            <a:pPr eaLnBrk="1" hangingPunct="1"/>
            <a:r>
              <a:rPr lang="en-US" altLang="zh-CN" sz="2800" dirty="0">
                <a:latin typeface="隶书" pitchFamily="49" charset="-122"/>
                <a:ea typeface="隶书" pitchFamily="49" charset="-122"/>
              </a:rPr>
              <a:t>1.</a:t>
            </a:r>
            <a:r>
              <a:rPr lang="zh-CN" altLang="en-US" sz="2800" dirty="0">
                <a:latin typeface="隶书" pitchFamily="49" charset="-122"/>
                <a:ea typeface="隶书" pitchFamily="49" charset="-122"/>
              </a:rPr>
              <a:t>自然观</a:t>
            </a:r>
            <a:endParaRPr lang="en-US" altLang="zh-CN" sz="2800" dirty="0">
              <a:latin typeface="隶书" pitchFamily="49" charset="-122"/>
              <a:ea typeface="隶书" pitchFamily="49" charset="-122"/>
            </a:endParaRPr>
          </a:p>
          <a:p>
            <a:pPr eaLnBrk="1" hangingPunct="1"/>
            <a:r>
              <a:rPr lang="en-US" altLang="zh-CN" sz="2800" dirty="0">
                <a:latin typeface="隶书" pitchFamily="49" charset="-122"/>
                <a:ea typeface="隶书" pitchFamily="49" charset="-122"/>
              </a:rPr>
              <a:t>2.</a:t>
            </a:r>
            <a:r>
              <a:rPr lang="zh-CN" altLang="en-US" sz="2800" dirty="0">
                <a:latin typeface="隶书" pitchFamily="49" charset="-122"/>
                <a:ea typeface="隶书" pitchFamily="49" charset="-122"/>
              </a:rPr>
              <a:t>马克思主义科学技术观</a:t>
            </a:r>
            <a:endParaRPr lang="en-US" altLang="zh-CN" sz="2800" dirty="0">
              <a:latin typeface="隶书" pitchFamily="49" charset="-122"/>
              <a:ea typeface="隶书" pitchFamily="49" charset="-122"/>
            </a:endParaRPr>
          </a:p>
          <a:p>
            <a:pPr eaLnBrk="1" hangingPunct="1"/>
            <a:r>
              <a:rPr lang="en-US" altLang="zh-CN" sz="2800" dirty="0">
                <a:latin typeface="隶书" pitchFamily="49" charset="-122"/>
                <a:ea typeface="隶书" pitchFamily="49" charset="-122"/>
              </a:rPr>
              <a:t>3.</a:t>
            </a:r>
            <a:r>
              <a:rPr lang="zh-CN" altLang="en-US" sz="2800" dirty="0">
                <a:latin typeface="隶书" pitchFamily="49" charset="-122"/>
                <a:ea typeface="隶书" pitchFamily="49" charset="-122"/>
              </a:rPr>
              <a:t>马克思主义科学技术方法论</a:t>
            </a:r>
          </a:p>
          <a:p>
            <a:pPr eaLnBrk="1" hangingPunct="1"/>
            <a:r>
              <a:rPr lang="en-US" altLang="zh-CN" sz="2800" dirty="0">
                <a:latin typeface="隶书" pitchFamily="49" charset="-122"/>
                <a:ea typeface="隶书" pitchFamily="49" charset="-122"/>
              </a:rPr>
              <a:t>4.</a:t>
            </a:r>
            <a:r>
              <a:rPr lang="zh-CN" altLang="en-US" sz="2800" dirty="0">
                <a:latin typeface="隶书" pitchFamily="49" charset="-122"/>
                <a:ea typeface="隶书" pitchFamily="49" charset="-122"/>
              </a:rPr>
              <a:t>马克思主义科学技术社会论</a:t>
            </a:r>
            <a:endParaRPr lang="en-US" altLang="zh-CN" sz="2800" dirty="0">
              <a:latin typeface="隶书" pitchFamily="49" charset="-122"/>
              <a:ea typeface="隶书" pitchFamily="49" charset="-122"/>
            </a:endParaRPr>
          </a:p>
          <a:p>
            <a:pPr eaLnBrk="1" hangingPunct="1"/>
            <a:r>
              <a:rPr lang="en-US" altLang="zh-CN" sz="2800" dirty="0">
                <a:latin typeface="隶书" pitchFamily="49" charset="-122"/>
                <a:ea typeface="隶书" pitchFamily="49" charset="-122"/>
              </a:rPr>
              <a:t>5.</a:t>
            </a:r>
            <a:r>
              <a:rPr lang="zh-CN" altLang="en-US" sz="2800" dirty="0">
                <a:latin typeface="隶书" pitchFamily="49" charset="-122"/>
                <a:ea typeface="隶书" pitchFamily="49" charset="-122"/>
              </a:rPr>
              <a:t>中国马克思主义科学观</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1426"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 </a:t>
            </a:r>
            <a:r>
              <a:rPr lang="zh-CN" altLang="en-US">
                <a:latin typeface="隶书" pitchFamily="49" charset="-122"/>
                <a:ea typeface="隶书" pitchFamily="49" charset="-122"/>
              </a:rPr>
              <a:t>二 哥白尼革命</a:t>
            </a:r>
          </a:p>
        </p:txBody>
      </p:sp>
      <p:sp>
        <p:nvSpPr>
          <p:cNvPr id="231427"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背景</a:t>
            </a:r>
          </a:p>
          <a:p>
            <a:pPr lvl="1" eaLnBrk="1" hangingPunct="1"/>
            <a:r>
              <a:rPr lang="zh-CN" altLang="en-US">
                <a:latin typeface="隶书" pitchFamily="49" charset="-122"/>
                <a:ea typeface="隶书" pitchFamily="49" charset="-122"/>
              </a:rPr>
              <a:t>拖勒密的地球中心说体系，与亚里士多德天文学相一致，此体系的弱点是均轮与本轮的繁复性，受到常识和亚里士多德权威的支持；</a:t>
            </a:r>
          </a:p>
          <a:p>
            <a:pPr lvl="1" eaLnBrk="1" hangingPunct="1"/>
            <a:r>
              <a:rPr lang="en-US" altLang="zh-CN">
                <a:latin typeface="隶书" pitchFamily="49" charset="-122"/>
                <a:ea typeface="隶书" pitchFamily="49" charset="-122"/>
              </a:rPr>
              <a:t>15-16</a:t>
            </a:r>
            <a:r>
              <a:rPr lang="zh-CN" altLang="en-US">
                <a:latin typeface="隶书" pitchFamily="49" charset="-122"/>
                <a:ea typeface="隶书" pitchFamily="49" charset="-122"/>
              </a:rPr>
              <a:t>世纪含有毕达哥拉斯成分的新柏拉图主义在意大利复活，他们倾向于把自然事物的行为解释成它们的数学结构的效果，文艺复兴的哲学家聚在柏拉图的旗帜下反对亚里士多德。</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1426"/>
                                        </p:tgtEl>
                                        <p:attrNameLst>
                                          <p:attrName>style.visibility</p:attrName>
                                        </p:attrNameLst>
                                      </p:cBhvr>
                                      <p:to>
                                        <p:strVal val="visible"/>
                                      </p:to>
                                    </p:set>
                                    <p:anim calcmode="lin" valueType="num">
                                      <p:cBhvr additive="base">
                                        <p:cTn id="7" dur="500" fill="hold"/>
                                        <p:tgtEl>
                                          <p:spTgt spid="231426"/>
                                        </p:tgtEl>
                                        <p:attrNameLst>
                                          <p:attrName>ppt_x</p:attrName>
                                        </p:attrNameLst>
                                      </p:cBhvr>
                                      <p:tavLst>
                                        <p:tav tm="0">
                                          <p:val>
                                            <p:strVal val="0-#ppt_w/2"/>
                                          </p:val>
                                        </p:tav>
                                        <p:tav tm="100000">
                                          <p:val>
                                            <p:strVal val="#ppt_x"/>
                                          </p:val>
                                        </p:tav>
                                      </p:tavLst>
                                    </p:anim>
                                    <p:anim calcmode="lin" valueType="num">
                                      <p:cBhvr additive="base">
                                        <p:cTn id="8" dur="500" fill="hold"/>
                                        <p:tgtEl>
                                          <p:spTgt spid="2314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1427">
                                            <p:txEl>
                                              <p:pRg st="0" end="0"/>
                                            </p:txEl>
                                          </p:spTgt>
                                        </p:tgtEl>
                                        <p:attrNameLst>
                                          <p:attrName>style.visibility</p:attrName>
                                        </p:attrNameLst>
                                      </p:cBhvr>
                                      <p:to>
                                        <p:strVal val="visible"/>
                                      </p:to>
                                    </p:set>
                                    <p:anim calcmode="lin" valueType="num">
                                      <p:cBhvr additive="base">
                                        <p:cTn id="13" dur="500" fill="hold"/>
                                        <p:tgtEl>
                                          <p:spTgt spid="23142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1427">
                                            <p:txEl>
                                              <p:pRg st="0" end="0"/>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31427">
                                            <p:txEl>
                                              <p:pRg st="1" end="1"/>
                                            </p:txEl>
                                          </p:spTgt>
                                        </p:tgtEl>
                                        <p:attrNameLst>
                                          <p:attrName>style.visibility</p:attrName>
                                        </p:attrNameLst>
                                      </p:cBhvr>
                                      <p:to>
                                        <p:strVal val="visible"/>
                                      </p:to>
                                    </p:set>
                                    <p:anim calcmode="lin" valueType="num">
                                      <p:cBhvr additive="base">
                                        <p:cTn id="17" dur="500" fill="hold"/>
                                        <p:tgtEl>
                                          <p:spTgt spid="23142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31427">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31427">
                                            <p:txEl>
                                              <p:pRg st="2" end="2"/>
                                            </p:txEl>
                                          </p:spTgt>
                                        </p:tgtEl>
                                        <p:attrNameLst>
                                          <p:attrName>style.visibility</p:attrName>
                                        </p:attrNameLst>
                                      </p:cBhvr>
                                      <p:to>
                                        <p:strVal val="visible"/>
                                      </p:to>
                                    </p:set>
                                    <p:anim calcmode="lin" valueType="num">
                                      <p:cBhvr additive="base">
                                        <p:cTn id="21" dur="500" fill="hold"/>
                                        <p:tgtEl>
                                          <p:spTgt spid="231427">
                                            <p:txEl>
                                              <p:pRg st="2" end="2"/>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23142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autoUpdateAnimBg="0"/>
      <p:bldP spid="231427"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亚里士多德天文学：</a:t>
            </a:r>
          </a:p>
        </p:txBody>
      </p:sp>
      <p:sp>
        <p:nvSpPr>
          <p:cNvPr id="67587"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宇宙分为月上的世界和月下的世界，即天上和地上的世界。远离地球的星球的材料更加纯粹，它们每日的运行是神所引起的，神包容着它但不占空间。</a:t>
            </a:r>
          </a:p>
          <a:p>
            <a:pPr eaLnBrk="1" hangingPunct="1"/>
            <a:r>
              <a:rPr lang="zh-CN" altLang="en-US">
                <a:latin typeface="隶书" pitchFamily="49" charset="-122"/>
                <a:ea typeface="隶书" pitchFamily="49" charset="-122"/>
              </a:rPr>
              <a:t>中世纪的宇宙：人类居于地球，地球是宇宙中心，置身于上帝的怀抱之中。此体系是一等级结构，天上高贵，地下卑贱。</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 </a:t>
            </a:r>
            <a:r>
              <a:rPr lang="zh-CN" altLang="en-US">
                <a:latin typeface="隶书" pitchFamily="49" charset="-122"/>
                <a:ea typeface="隶书" pitchFamily="49" charset="-122"/>
              </a:rPr>
              <a:t>哥白尼（</a:t>
            </a:r>
            <a:r>
              <a:rPr lang="en-US" altLang="zh-CN">
                <a:latin typeface="隶书" pitchFamily="49" charset="-122"/>
                <a:ea typeface="隶书" pitchFamily="49" charset="-122"/>
              </a:rPr>
              <a:t>1473-1543</a:t>
            </a:r>
            <a:r>
              <a:rPr lang="zh-CN" altLang="en-US">
                <a:latin typeface="隶书" pitchFamily="49" charset="-122"/>
                <a:ea typeface="隶书" pitchFamily="49" charset="-122"/>
              </a:rPr>
              <a:t>）及其日心说的提出</a:t>
            </a:r>
          </a:p>
        </p:txBody>
      </p:sp>
      <p:graphicFrame>
        <p:nvGraphicFramePr>
          <p:cNvPr id="68611" name="Object 3"/>
          <p:cNvGraphicFramePr>
            <a:graphicFrameLocks noGrp="1" noChangeAspect="1"/>
          </p:cNvGraphicFramePr>
          <p:nvPr>
            <p:ph type="clipArt" sz="half" idx="1"/>
          </p:nvPr>
        </p:nvGraphicFramePr>
        <p:xfrm>
          <a:off x="449263" y="1752600"/>
          <a:ext cx="3890962" cy="4270375"/>
        </p:xfrm>
        <a:graphic>
          <a:graphicData uri="http://schemas.openxmlformats.org/presentationml/2006/ole">
            <mc:AlternateContent xmlns:mc="http://schemas.openxmlformats.org/markup-compatibility/2006">
              <mc:Choice xmlns:v="urn:schemas-microsoft-com:vml" Requires="v">
                <p:oleObj spid="_x0000_s68626" name="剪辑" r:id="rId4" imgW="761703" imgH="885714" progId="">
                  <p:embed/>
                </p:oleObj>
              </mc:Choice>
              <mc:Fallback>
                <p:oleObj name="剪辑" r:id="rId4" imgW="761703" imgH="885714" progId="">
                  <p:embed/>
                  <p:pic>
                    <p:nvPicPr>
                      <p:cNvPr id="0" name="Picture 1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263" y="1752600"/>
                        <a:ext cx="3890962" cy="427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12" name="Rectangle 4"/>
          <p:cNvSpPr>
            <a:spLocks noGrp="1" noRot="1" noChangeArrowheads="1"/>
          </p:cNvSpPr>
          <p:nvPr>
            <p:ph type="body" sz="half" idx="2"/>
          </p:nvPr>
        </p:nvSpPr>
        <p:spPr>
          <a:xfrm>
            <a:off x="4656138" y="1752600"/>
            <a:ext cx="4186237" cy="4270375"/>
          </a:xfrm>
        </p:spPr>
        <p:txBody>
          <a:bodyPr/>
          <a:lstStyle/>
          <a:p>
            <a:pPr eaLnBrk="1" hangingPunct="1"/>
            <a:r>
              <a:rPr lang="zh-CN" altLang="en-US" sz="2800">
                <a:latin typeface="隶书" pitchFamily="49" charset="-122"/>
                <a:ea typeface="隶书" pitchFamily="49" charset="-122"/>
              </a:rPr>
              <a:t>文艺复兴以后，科学观点的第一次重大改变，是尼古拉</a:t>
            </a:r>
            <a:r>
              <a:rPr lang="en-US" altLang="zh-CN" sz="2800">
                <a:ea typeface="隶书" pitchFamily="49" charset="-122"/>
              </a:rPr>
              <a:t>·</a:t>
            </a:r>
            <a:r>
              <a:rPr lang="zh-CN" altLang="en-US" sz="2800">
                <a:latin typeface="隶书" pitchFamily="49" charset="-122"/>
                <a:ea typeface="隶书" pitchFamily="49" charset="-122"/>
              </a:rPr>
              <a:t>哥白尼完成的；他是数学家与天文学家。</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2"/>
          <p:cNvSpPr>
            <a:spLocks noChangeArrowheads="1"/>
          </p:cNvSpPr>
          <p:nvPr/>
        </p:nvSpPr>
        <p:spPr bwMode="auto">
          <a:xfrm>
            <a:off x="3581400" y="2209800"/>
            <a:ext cx="1752600" cy="19050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9635" name="AutoShape 3"/>
          <p:cNvSpPr>
            <a:spLocks noChangeArrowheads="1"/>
          </p:cNvSpPr>
          <p:nvPr/>
        </p:nvSpPr>
        <p:spPr bwMode="auto">
          <a:xfrm>
            <a:off x="4419600" y="3124200"/>
            <a:ext cx="152400" cy="152400"/>
          </a:xfrm>
          <a:custGeom>
            <a:avLst/>
            <a:gdLst>
              <a:gd name="T0" fmla="*/ 26763839 w 21600"/>
              <a:gd name="T1" fmla="*/ 0 h 21600"/>
              <a:gd name="T2" fmla="*/ 7838447 w 21600"/>
              <a:gd name="T3" fmla="*/ 7838447 h 21600"/>
              <a:gd name="T4" fmla="*/ 0 w 21600"/>
              <a:gd name="T5" fmla="*/ 26763839 h 21600"/>
              <a:gd name="T6" fmla="*/ 7838447 w 21600"/>
              <a:gd name="T7" fmla="*/ 45689273 h 21600"/>
              <a:gd name="T8" fmla="*/ 26763839 w 21600"/>
              <a:gd name="T9" fmla="*/ 53527727 h 21600"/>
              <a:gd name="T10" fmla="*/ 45689273 w 21600"/>
              <a:gd name="T11" fmla="*/ 45689273 h 21600"/>
              <a:gd name="T12" fmla="*/ 53527727 w 21600"/>
              <a:gd name="T13" fmla="*/ 26763839 h 21600"/>
              <a:gd name="T14" fmla="*/ 45689273 w 21600"/>
              <a:gd name="T15" fmla="*/ 78384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round/>
            <a:headEnd/>
            <a:tailEnd/>
          </a:ln>
        </p:spPr>
        <p:txBody>
          <a:bodyPr wrap="none" anchor="ctr"/>
          <a:lstStyle/>
          <a:p>
            <a:endParaRPr lang="zh-CN" altLang="en-US"/>
          </a:p>
        </p:txBody>
      </p:sp>
      <p:sp>
        <p:nvSpPr>
          <p:cNvPr id="69636" name="Oval 4"/>
          <p:cNvSpPr>
            <a:spLocks noChangeArrowheads="1"/>
          </p:cNvSpPr>
          <p:nvPr/>
        </p:nvSpPr>
        <p:spPr bwMode="auto">
          <a:xfrm>
            <a:off x="3276600" y="2133600"/>
            <a:ext cx="2286000" cy="2133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endParaRPr lang="zh-CN" altLang="en-US"/>
          </a:p>
        </p:txBody>
      </p:sp>
      <p:sp>
        <p:nvSpPr>
          <p:cNvPr id="69637" name="Oval 5"/>
          <p:cNvSpPr>
            <a:spLocks noChangeArrowheads="1"/>
          </p:cNvSpPr>
          <p:nvPr/>
        </p:nvSpPr>
        <p:spPr bwMode="auto">
          <a:xfrm>
            <a:off x="2971800" y="1828800"/>
            <a:ext cx="2895600" cy="2819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endParaRPr lang="zh-CN" altLang="en-US"/>
          </a:p>
        </p:txBody>
      </p:sp>
      <p:sp>
        <p:nvSpPr>
          <p:cNvPr id="69638" name="Oval 6"/>
          <p:cNvSpPr>
            <a:spLocks noChangeArrowheads="1"/>
          </p:cNvSpPr>
          <p:nvPr/>
        </p:nvSpPr>
        <p:spPr bwMode="auto">
          <a:xfrm>
            <a:off x="2667000" y="1600200"/>
            <a:ext cx="3581400" cy="3276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endParaRPr lang="zh-CN" altLang="en-US"/>
          </a:p>
        </p:txBody>
      </p:sp>
      <p:sp>
        <p:nvSpPr>
          <p:cNvPr id="69639" name="Oval 7"/>
          <p:cNvSpPr>
            <a:spLocks noChangeArrowheads="1"/>
          </p:cNvSpPr>
          <p:nvPr/>
        </p:nvSpPr>
        <p:spPr bwMode="auto">
          <a:xfrm>
            <a:off x="914400" y="0"/>
            <a:ext cx="7086600" cy="67056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endParaRPr lang="zh-CN" altLang="en-US"/>
          </a:p>
        </p:txBody>
      </p:sp>
      <p:sp>
        <p:nvSpPr>
          <p:cNvPr id="69640" name="Oval 8"/>
          <p:cNvSpPr>
            <a:spLocks noChangeArrowheads="1"/>
          </p:cNvSpPr>
          <p:nvPr/>
        </p:nvSpPr>
        <p:spPr bwMode="auto">
          <a:xfrm>
            <a:off x="2286000" y="1295400"/>
            <a:ext cx="4267200" cy="39624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endParaRPr lang="zh-CN" altLang="en-US"/>
          </a:p>
        </p:txBody>
      </p:sp>
      <p:sp>
        <p:nvSpPr>
          <p:cNvPr id="69641" name="Oval 9"/>
          <p:cNvSpPr>
            <a:spLocks noChangeArrowheads="1"/>
          </p:cNvSpPr>
          <p:nvPr/>
        </p:nvSpPr>
        <p:spPr bwMode="auto">
          <a:xfrm>
            <a:off x="1981200" y="990600"/>
            <a:ext cx="4953000" cy="4572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endParaRPr lang="zh-CN" altLang="en-US"/>
          </a:p>
        </p:txBody>
      </p:sp>
      <p:sp>
        <p:nvSpPr>
          <p:cNvPr id="69642" name="Oval 10"/>
          <p:cNvSpPr>
            <a:spLocks noChangeArrowheads="1"/>
          </p:cNvSpPr>
          <p:nvPr/>
        </p:nvSpPr>
        <p:spPr bwMode="auto">
          <a:xfrm>
            <a:off x="1371600" y="533400"/>
            <a:ext cx="6248400" cy="57150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eaLnBrk="1" hangingPunct="1"/>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idx="4294967295"/>
          </p:nvPr>
        </p:nvSpPr>
        <p:spPr/>
        <p:txBody>
          <a:bodyPr/>
          <a:lstStyle/>
          <a:p>
            <a:pPr eaLnBrk="1" hangingPunct="1"/>
            <a:r>
              <a:rPr lang="zh-CN" altLang="en-US">
                <a:latin typeface="隶书" pitchFamily="49" charset="-122"/>
                <a:ea typeface="隶书" pitchFamily="49" charset="-122"/>
              </a:rPr>
              <a:t>哥白尼的日心说：</a:t>
            </a:r>
          </a:p>
        </p:txBody>
      </p:sp>
      <p:sp>
        <p:nvSpPr>
          <p:cNvPr id="70659" name="Rectangle 3"/>
          <p:cNvSpPr>
            <a:spLocks noGrp="1" noRot="1" noChangeArrowheads="1"/>
          </p:cNvSpPr>
          <p:nvPr>
            <p:ph type="body" idx="4294967295"/>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恒星天层，不动；</a:t>
            </a:r>
            <a:r>
              <a:rPr lang="en-US" altLang="zh-CN">
                <a:latin typeface="隶书" pitchFamily="49" charset="-122"/>
                <a:ea typeface="隶书" pitchFamily="49" charset="-122"/>
              </a:rPr>
              <a:t>2</a:t>
            </a:r>
            <a:r>
              <a:rPr lang="zh-CN" altLang="en-US">
                <a:latin typeface="隶书" pitchFamily="49" charset="-122"/>
                <a:ea typeface="隶书" pitchFamily="49" charset="-122"/>
              </a:rPr>
              <a:t>土星，三十年一转；</a:t>
            </a:r>
          </a:p>
          <a:p>
            <a:pPr eaLnBrk="1" hangingPunct="1"/>
            <a:r>
              <a:rPr lang="en-US" altLang="zh-CN">
                <a:latin typeface="隶书" pitchFamily="49" charset="-122"/>
                <a:ea typeface="隶书" pitchFamily="49" charset="-122"/>
              </a:rPr>
              <a:t>3</a:t>
            </a:r>
            <a:r>
              <a:rPr lang="zh-CN" altLang="en-US">
                <a:latin typeface="隶书" pitchFamily="49" charset="-122"/>
                <a:ea typeface="隶书" pitchFamily="49" charset="-122"/>
              </a:rPr>
              <a:t>木星，十二年一转；</a:t>
            </a:r>
            <a:r>
              <a:rPr lang="en-US" altLang="zh-CN">
                <a:latin typeface="隶书" pitchFamily="49" charset="-122"/>
                <a:ea typeface="隶书" pitchFamily="49" charset="-122"/>
              </a:rPr>
              <a:t>4</a:t>
            </a:r>
            <a:r>
              <a:rPr lang="zh-CN" altLang="en-US">
                <a:latin typeface="隶书" pitchFamily="49" charset="-122"/>
                <a:ea typeface="隶书" pitchFamily="49" charset="-122"/>
              </a:rPr>
              <a:t>火星，二年一转；</a:t>
            </a:r>
          </a:p>
          <a:p>
            <a:pPr eaLnBrk="1" hangingPunct="1"/>
            <a:r>
              <a:rPr lang="en-US" altLang="zh-CN">
                <a:latin typeface="隶书" pitchFamily="49" charset="-122"/>
                <a:ea typeface="隶书" pitchFamily="49" charset="-122"/>
              </a:rPr>
              <a:t>5</a:t>
            </a:r>
            <a:r>
              <a:rPr lang="zh-CN" altLang="en-US">
                <a:latin typeface="隶书" pitchFamily="49" charset="-122"/>
                <a:ea typeface="隶书" pitchFamily="49" charset="-122"/>
              </a:rPr>
              <a:t>地球带着月球，一年一转；</a:t>
            </a:r>
          </a:p>
          <a:p>
            <a:pPr eaLnBrk="1" hangingPunct="1"/>
            <a:r>
              <a:rPr lang="en-US" altLang="zh-CN">
                <a:latin typeface="隶书" pitchFamily="49" charset="-122"/>
                <a:ea typeface="隶书" pitchFamily="49" charset="-122"/>
              </a:rPr>
              <a:t>6</a:t>
            </a:r>
            <a:r>
              <a:rPr lang="zh-CN" altLang="en-US">
                <a:latin typeface="隶书" pitchFamily="49" charset="-122"/>
                <a:ea typeface="隶书" pitchFamily="49" charset="-122"/>
              </a:rPr>
              <a:t>金星，九月一转；    </a:t>
            </a:r>
            <a:r>
              <a:rPr lang="en-US" altLang="zh-CN">
                <a:latin typeface="隶书" pitchFamily="49" charset="-122"/>
                <a:ea typeface="隶书" pitchFamily="49" charset="-122"/>
              </a:rPr>
              <a:t>7</a:t>
            </a:r>
            <a:r>
              <a:rPr lang="zh-CN" altLang="en-US">
                <a:latin typeface="隶书" pitchFamily="49" charset="-122"/>
                <a:ea typeface="隶书" pitchFamily="49" charset="-122"/>
              </a:rPr>
              <a:t>水星，八十天；</a:t>
            </a:r>
          </a:p>
          <a:p>
            <a:pPr eaLnBrk="1" hangingPunct="1"/>
            <a:r>
              <a:rPr lang="zh-CN" altLang="en-US">
                <a:latin typeface="隶书" pitchFamily="49" charset="-122"/>
                <a:ea typeface="隶书" pitchFamily="49" charset="-122"/>
              </a:rPr>
              <a:t>中心是太阳；</a:t>
            </a:r>
          </a:p>
          <a:p>
            <a:pPr eaLnBrk="1" hangingPunct="1"/>
            <a:r>
              <a:rPr lang="zh-CN" altLang="en-US">
                <a:latin typeface="隶书" pitchFamily="49" charset="-122"/>
                <a:ea typeface="隶书" pitchFamily="49" charset="-122"/>
              </a:rPr>
              <a:t>此时，拖勒密体系，轮子数增加到</a:t>
            </a:r>
            <a:r>
              <a:rPr lang="en-US" altLang="zh-CN">
                <a:latin typeface="隶书" pitchFamily="49" charset="-122"/>
                <a:ea typeface="隶书" pitchFamily="49" charset="-122"/>
              </a:rPr>
              <a:t>80</a:t>
            </a:r>
            <a:r>
              <a:rPr lang="zh-CN" altLang="en-US">
                <a:latin typeface="隶书" pitchFamily="49" charset="-122"/>
                <a:ea typeface="隶书" pitchFamily="49" charset="-122"/>
              </a:rPr>
              <a:t>多个，极为复杂。</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62"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3</a:t>
            </a:r>
            <a:r>
              <a:rPr lang="zh-CN" altLang="en-US">
                <a:latin typeface="隶书" pitchFamily="49" charset="-122"/>
                <a:ea typeface="隶书" pitchFamily="49" charset="-122"/>
              </a:rPr>
              <a:t>哥白尼日心说的理论基础与遇到的困难：</a:t>
            </a:r>
          </a:p>
        </p:txBody>
      </p:sp>
      <p:sp>
        <p:nvSpPr>
          <p:cNvPr id="245763"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理论基础：依据毕达哥拉斯理论，行星怎样运动才能产生最简单而和谐的天体几何学；</a:t>
            </a:r>
          </a:p>
          <a:p>
            <a:pPr eaLnBrk="1" hangingPunct="1"/>
            <a:r>
              <a:rPr lang="zh-CN" altLang="en-US">
                <a:latin typeface="隶书" pitchFamily="49" charset="-122"/>
                <a:ea typeface="隶书" pitchFamily="49" charset="-122"/>
              </a:rPr>
              <a:t>遇到的困难：</a:t>
            </a:r>
            <a:r>
              <a:rPr lang="en-US" altLang="zh-CN">
                <a:latin typeface="隶书" pitchFamily="49" charset="-122"/>
                <a:ea typeface="隶书" pitchFamily="49" charset="-122"/>
              </a:rPr>
              <a:t>1</a:t>
            </a:r>
            <a:r>
              <a:rPr lang="zh-CN" altLang="en-US">
                <a:latin typeface="隶书" pitchFamily="49" charset="-122"/>
                <a:ea typeface="隶书" pitchFamily="49" charset="-122"/>
              </a:rPr>
              <a:t>）对亚里士多德理论进一步推翻；</a:t>
            </a:r>
          </a:p>
          <a:p>
            <a:pPr eaLnBrk="1" hangingPunct="1"/>
            <a:r>
              <a:rPr lang="en-US" altLang="zh-CN">
                <a:latin typeface="隶书" pitchFamily="49" charset="-122"/>
                <a:ea typeface="隶书" pitchFamily="49" charset="-122"/>
              </a:rPr>
              <a:t>2 </a:t>
            </a:r>
            <a:r>
              <a:rPr lang="zh-CN" altLang="en-US">
                <a:latin typeface="隶书" pitchFamily="49" charset="-122"/>
                <a:ea typeface="隶书" pitchFamily="49" charset="-122"/>
              </a:rPr>
              <a:t>）自然观的局限：圆轨道的完美运动观念的限制</a:t>
            </a:r>
          </a:p>
          <a:p>
            <a:pPr eaLnBrk="1" hangingPunct="1"/>
            <a:r>
              <a:rPr lang="en-US" altLang="zh-CN">
                <a:latin typeface="隶书" pitchFamily="49" charset="-122"/>
                <a:ea typeface="隶书" pitchFamily="49" charset="-122"/>
              </a:rPr>
              <a:t>3 </a:t>
            </a:r>
            <a:r>
              <a:rPr lang="zh-CN" altLang="en-US">
                <a:latin typeface="隶书" pitchFamily="49" charset="-122"/>
                <a:ea typeface="隶书" pitchFamily="49" charset="-122"/>
              </a:rPr>
              <a:t>）理论精度；</a:t>
            </a:r>
          </a:p>
          <a:p>
            <a:pPr eaLnBrk="1" hangingPunct="1"/>
            <a:r>
              <a:rPr lang="en-US" altLang="zh-CN">
                <a:latin typeface="隶书" pitchFamily="49" charset="-122"/>
                <a:ea typeface="隶书" pitchFamily="49" charset="-122"/>
              </a:rPr>
              <a:t>4 </a:t>
            </a:r>
            <a:r>
              <a:rPr lang="zh-CN" altLang="en-US">
                <a:latin typeface="隶书" pitchFamily="49" charset="-122"/>
                <a:ea typeface="隶书" pitchFamily="49" charset="-122"/>
              </a:rPr>
              <a:t>）与宗教教义的矛盾；</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45762"/>
                                        </p:tgtEl>
                                        <p:attrNameLst>
                                          <p:attrName>style.visibility</p:attrName>
                                        </p:attrNameLst>
                                      </p:cBhvr>
                                      <p:to>
                                        <p:strVal val="visible"/>
                                      </p:to>
                                    </p:set>
                                    <p:animEffect transition="in" filter="box(out)">
                                      <p:cBhvr>
                                        <p:cTn id="7" dur="500"/>
                                        <p:tgtEl>
                                          <p:spTgt spid="2457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245763">
                                            <p:txEl>
                                              <p:pRg st="0" end="0"/>
                                            </p:txEl>
                                          </p:spTgt>
                                        </p:tgtEl>
                                        <p:attrNameLst>
                                          <p:attrName>style.visibility</p:attrName>
                                        </p:attrNameLst>
                                      </p:cBhvr>
                                      <p:to>
                                        <p:strVal val="visible"/>
                                      </p:to>
                                    </p:set>
                                    <p:anim calcmode="lin" valueType="num">
                                      <p:cBhvr additive="base">
                                        <p:cTn id="12" dur="500" fill="hold"/>
                                        <p:tgtEl>
                                          <p:spTgt spid="24576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5763">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245763">
                                            <p:txEl>
                                              <p:pRg st="1" end="1"/>
                                            </p:txEl>
                                          </p:spTgt>
                                        </p:tgtEl>
                                        <p:attrNameLst>
                                          <p:attrName>style.visibility</p:attrName>
                                        </p:attrNameLst>
                                      </p:cBhvr>
                                      <p:to>
                                        <p:strVal val="visible"/>
                                      </p:to>
                                    </p:set>
                                    <p:anim calcmode="lin" valueType="num">
                                      <p:cBhvr additive="base">
                                        <p:cTn id="18" dur="500" fill="hold"/>
                                        <p:tgtEl>
                                          <p:spTgt spid="24576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45763">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245763">
                                            <p:txEl>
                                              <p:pRg st="2" end="2"/>
                                            </p:txEl>
                                          </p:spTgt>
                                        </p:tgtEl>
                                        <p:attrNameLst>
                                          <p:attrName>style.visibility</p:attrName>
                                        </p:attrNameLst>
                                      </p:cBhvr>
                                      <p:to>
                                        <p:strVal val="visible"/>
                                      </p:to>
                                    </p:set>
                                    <p:anim calcmode="lin" valueType="num">
                                      <p:cBhvr additive="base">
                                        <p:cTn id="24" dur="500" fill="hold"/>
                                        <p:tgtEl>
                                          <p:spTgt spid="24576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45763">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245763">
                                            <p:txEl>
                                              <p:pRg st="3" end="3"/>
                                            </p:txEl>
                                          </p:spTgt>
                                        </p:tgtEl>
                                        <p:attrNameLst>
                                          <p:attrName>style.visibility</p:attrName>
                                        </p:attrNameLst>
                                      </p:cBhvr>
                                      <p:to>
                                        <p:strVal val="visible"/>
                                      </p:to>
                                    </p:set>
                                    <p:anim calcmode="lin" valueType="num">
                                      <p:cBhvr additive="base">
                                        <p:cTn id="30" dur="500" fill="hold"/>
                                        <p:tgtEl>
                                          <p:spTgt spid="24576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5763">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1" fill="hold" grpId="0" nodeType="clickEffect">
                                  <p:stCondLst>
                                    <p:cond delay="0"/>
                                  </p:stCondLst>
                                  <p:childTnLst>
                                    <p:set>
                                      <p:cBhvr>
                                        <p:cTn id="35" dur="1" fill="hold">
                                          <p:stCondLst>
                                            <p:cond delay="0"/>
                                          </p:stCondLst>
                                        </p:cTn>
                                        <p:tgtEl>
                                          <p:spTgt spid="245763">
                                            <p:txEl>
                                              <p:pRg st="4" end="4"/>
                                            </p:txEl>
                                          </p:spTgt>
                                        </p:tgtEl>
                                        <p:attrNameLst>
                                          <p:attrName>style.visibility</p:attrName>
                                        </p:attrNameLst>
                                      </p:cBhvr>
                                      <p:to>
                                        <p:strVal val="visible"/>
                                      </p:to>
                                    </p:set>
                                    <p:anim calcmode="lin" valueType="num">
                                      <p:cBhvr additive="base">
                                        <p:cTn id="36" dur="500" fill="hold"/>
                                        <p:tgtEl>
                                          <p:spTgt spid="24576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45763">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2" grpId="0" autoUpdateAnimBg="0"/>
      <p:bldP spid="245763" grpId="0" build="p" bldLvl="5"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p:txBody>
          <a:bodyPr/>
          <a:lstStyle/>
          <a:p>
            <a:pPr eaLnBrk="1" hangingPunct="1"/>
            <a:r>
              <a:rPr lang="en-US" altLang="zh-CN" dirty="0">
                <a:latin typeface="隶书" pitchFamily="49" charset="-122"/>
                <a:ea typeface="隶书" pitchFamily="49" charset="-122"/>
              </a:rPr>
              <a:t>4 </a:t>
            </a:r>
            <a:r>
              <a:rPr lang="zh-CN" altLang="en-US" dirty="0">
                <a:latin typeface="隶书" pitchFamily="49" charset="-122"/>
                <a:ea typeface="隶书" pitchFamily="49" charset="-122"/>
              </a:rPr>
              <a:t>哥白尼革命的哲学意义：</a:t>
            </a:r>
          </a:p>
        </p:txBody>
      </p:sp>
      <p:sp>
        <p:nvSpPr>
          <p:cNvPr id="72707"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）暗含对世界有一个中心的否定，地球只是众行星之一；</a:t>
            </a:r>
          </a:p>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）打破了自然界有机论；</a:t>
            </a:r>
          </a:p>
          <a:p>
            <a:pPr eaLnBrk="1" hangingPunct="1"/>
            <a:r>
              <a:rPr lang="en-US" altLang="zh-CN">
                <a:latin typeface="隶书" pitchFamily="49" charset="-122"/>
                <a:ea typeface="隶书" pitchFamily="49" charset="-122"/>
              </a:rPr>
              <a:t>3</a:t>
            </a:r>
            <a:r>
              <a:rPr lang="zh-CN" altLang="en-US">
                <a:latin typeface="隶书" pitchFamily="49" charset="-122"/>
                <a:ea typeface="隶书" pitchFamily="49" charset="-122"/>
              </a:rPr>
              <a:t>）取消了天与地的差别，适用于天的运动规律也适用于人类。</a:t>
            </a:r>
          </a:p>
          <a:p>
            <a:pPr eaLnBrk="1" hangingPunct="1"/>
            <a:r>
              <a:rPr lang="en-US" altLang="zh-CN">
                <a:latin typeface="隶书" pitchFamily="49" charset="-122"/>
                <a:ea typeface="隶书" pitchFamily="49" charset="-122"/>
              </a:rPr>
              <a:t>4</a:t>
            </a:r>
            <a:r>
              <a:rPr lang="zh-CN" altLang="en-US">
                <a:latin typeface="隶书" pitchFamily="49" charset="-122"/>
                <a:ea typeface="隶书" pitchFamily="49" charset="-122"/>
              </a:rPr>
              <a:t>）新的宇宙论认为不存在质的自然差异，差异仅表现为量和几何结构的差异。</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三 吉尔伯特（</a:t>
            </a:r>
            <a:r>
              <a:rPr lang="en-US" altLang="zh-CN">
                <a:latin typeface="隶书" pitchFamily="49" charset="-122"/>
                <a:ea typeface="隶书" pitchFamily="49" charset="-122"/>
              </a:rPr>
              <a:t>1540-1603</a:t>
            </a:r>
            <a:r>
              <a:rPr lang="zh-CN" altLang="en-US">
                <a:latin typeface="隶书" pitchFamily="49" charset="-122"/>
                <a:ea typeface="隶书" pitchFamily="49" charset="-122"/>
              </a:rPr>
              <a:t>）和开普勒（</a:t>
            </a:r>
            <a:r>
              <a:rPr lang="en-US" altLang="zh-CN">
                <a:latin typeface="隶书" pitchFamily="49" charset="-122"/>
                <a:ea typeface="隶书" pitchFamily="49" charset="-122"/>
              </a:rPr>
              <a:t>1571-1630</a:t>
            </a:r>
            <a:r>
              <a:rPr lang="zh-CN" altLang="en-US">
                <a:latin typeface="隶书" pitchFamily="49" charset="-122"/>
                <a:ea typeface="隶书" pitchFamily="49" charset="-122"/>
              </a:rPr>
              <a:t>）</a:t>
            </a:r>
          </a:p>
        </p:txBody>
      </p:sp>
      <p:sp>
        <p:nvSpPr>
          <p:cNvPr id="73731"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吉尔伯特：</a:t>
            </a:r>
          </a:p>
          <a:p>
            <a:pPr lvl="1" eaLnBrk="1" hangingPunct="1"/>
            <a:r>
              <a:rPr lang="zh-CN" altLang="en-US">
                <a:latin typeface="隶书" pitchFamily="49" charset="-122"/>
                <a:ea typeface="隶书" pitchFamily="49" charset="-122"/>
              </a:rPr>
              <a:t>伊丽莎白女王的御医，王室奖以年金，使他用于实验研究；</a:t>
            </a:r>
          </a:p>
          <a:p>
            <a:pPr lvl="1" eaLnBrk="1" hangingPunct="1"/>
            <a:r>
              <a:rPr lang="en-US" altLang="zh-CN">
                <a:latin typeface="隶书" pitchFamily="49" charset="-122"/>
                <a:ea typeface="隶书" pitchFamily="49" charset="-122"/>
              </a:rPr>
              <a:t>1600</a:t>
            </a:r>
            <a:r>
              <a:rPr lang="zh-CN" altLang="en-US">
                <a:latin typeface="隶书" pitchFamily="49" charset="-122"/>
                <a:ea typeface="隶书" pitchFamily="49" charset="-122"/>
              </a:rPr>
              <a:t>年出版</a:t>
            </a:r>
            <a:r>
              <a:rPr lang="en-US" altLang="zh-CN">
                <a:latin typeface="隶书" pitchFamily="49" charset="-122"/>
                <a:ea typeface="隶书" pitchFamily="49" charset="-122"/>
              </a:rPr>
              <a:t>《</a:t>
            </a:r>
            <a:r>
              <a:rPr lang="zh-CN" altLang="en-US">
                <a:latin typeface="隶书" pitchFamily="49" charset="-122"/>
                <a:ea typeface="隶书" pitchFamily="49" charset="-122"/>
              </a:rPr>
              <a:t>论磁</a:t>
            </a:r>
            <a:r>
              <a:rPr lang="en-US" altLang="zh-CN">
                <a:latin typeface="隶书" pitchFamily="49" charset="-122"/>
                <a:ea typeface="隶书" pitchFamily="49" charset="-122"/>
              </a:rPr>
              <a:t>》</a:t>
            </a:r>
            <a:r>
              <a:rPr lang="zh-CN" altLang="en-US">
                <a:latin typeface="隶书" pitchFamily="49" charset="-122"/>
                <a:ea typeface="隶书" pitchFamily="49" charset="-122"/>
              </a:rPr>
              <a:t>一书；</a:t>
            </a:r>
          </a:p>
          <a:p>
            <a:pPr lvl="1" eaLnBrk="1" hangingPunct="1"/>
            <a:r>
              <a:rPr lang="zh-CN" altLang="en-US">
                <a:latin typeface="隶书" pitchFamily="49" charset="-122"/>
                <a:ea typeface="隶书" pitchFamily="49" charset="-122"/>
              </a:rPr>
              <a:t>此书中提出吸引力理论：吸引力遍及整个自然，任何一物体都将这吸引力施与所有其他物体；</a:t>
            </a:r>
          </a:p>
          <a:p>
            <a:pPr lvl="1" eaLnBrk="1" hangingPunct="1"/>
            <a:r>
              <a:rPr lang="en-US" altLang="zh-CN">
                <a:latin typeface="隶书" pitchFamily="49" charset="-122"/>
                <a:ea typeface="隶书" pitchFamily="49" charset="-122"/>
              </a:rPr>
              <a:t>:</a:t>
            </a:r>
            <a:r>
              <a:rPr lang="zh-CN" altLang="en-US">
                <a:latin typeface="隶书" pitchFamily="49" charset="-122"/>
                <a:ea typeface="隶书" pitchFamily="49" charset="-122"/>
              </a:rPr>
              <a:t>哲学意义：标志着关于自然的一般理论发展的新阶段；</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开普勒</a:t>
            </a:r>
          </a:p>
        </p:txBody>
      </p:sp>
      <p:graphicFrame>
        <p:nvGraphicFramePr>
          <p:cNvPr id="74755" name="Object 3"/>
          <p:cNvGraphicFramePr>
            <a:graphicFrameLocks noGrp="1" noChangeAspect="1"/>
          </p:cNvGraphicFramePr>
          <p:nvPr>
            <p:ph type="clipArt" sz="half" idx="1"/>
          </p:nvPr>
        </p:nvGraphicFramePr>
        <p:xfrm>
          <a:off x="700088" y="1752600"/>
          <a:ext cx="3390900" cy="4270375"/>
        </p:xfrm>
        <a:graphic>
          <a:graphicData uri="http://schemas.openxmlformats.org/presentationml/2006/ole">
            <mc:AlternateContent xmlns:mc="http://schemas.openxmlformats.org/markup-compatibility/2006">
              <mc:Choice xmlns:v="urn:schemas-microsoft-com:vml" Requires="v">
                <p:oleObj spid="_x0000_s74771" name="剪辑" r:id="rId4" imgW="857143" imgH="1142857" progId="">
                  <p:embed/>
                </p:oleObj>
              </mc:Choice>
              <mc:Fallback>
                <p:oleObj name="剪辑" r:id="rId4" imgW="857143" imgH="1142857" progId="">
                  <p:embed/>
                  <p:pic>
                    <p:nvPicPr>
                      <p:cNvPr id="0" name="Picture 1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088" y="1752600"/>
                        <a:ext cx="3390900" cy="427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56" name="Rectangle 4"/>
          <p:cNvSpPr>
            <a:spLocks noGrp="1" noRot="1" noChangeArrowheads="1"/>
          </p:cNvSpPr>
          <p:nvPr>
            <p:ph type="body" sz="half" idx="2"/>
          </p:nvPr>
        </p:nvSpPr>
        <p:spPr>
          <a:xfrm>
            <a:off x="4656138" y="1752600"/>
            <a:ext cx="4186237" cy="4270375"/>
          </a:xfrm>
        </p:spPr>
        <p:txBody>
          <a:bodyPr/>
          <a:lstStyle/>
          <a:p>
            <a:pPr eaLnBrk="1" hangingPunct="1"/>
            <a:r>
              <a:rPr lang="zh-CN" altLang="en-US" sz="2800">
                <a:latin typeface="隶书" pitchFamily="49" charset="-122"/>
                <a:ea typeface="隶书" pitchFamily="49" charset="-122"/>
              </a:rPr>
              <a:t>毕达哥拉斯主义者；</a:t>
            </a:r>
          </a:p>
          <a:p>
            <a:pPr eaLnBrk="1" hangingPunct="1"/>
            <a:r>
              <a:rPr lang="zh-CN" altLang="en-US" sz="2800">
                <a:latin typeface="隶书" pitchFamily="49" charset="-122"/>
                <a:ea typeface="隶书" pitchFamily="49" charset="-122"/>
              </a:rPr>
              <a:t>追求的是造物主心中的数学的和谐；</a:t>
            </a:r>
          </a:p>
        </p:txBody>
      </p:sp>
      <p:sp>
        <p:nvSpPr>
          <p:cNvPr id="74757" name="Rectangle 5"/>
          <p:cNvSpPr>
            <a:spLocks noChangeArrowheads="1"/>
          </p:cNvSpPr>
          <p:nvPr/>
        </p:nvSpPr>
        <p:spPr bwMode="auto">
          <a:xfrm>
            <a:off x="673100" y="4937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sz="3200">
                <a:solidFill>
                  <a:schemeClr val="tx1"/>
                </a:solidFill>
                <a:latin typeface="隶书" pitchFamily="49" charset="-122"/>
                <a:ea typeface="隶书" pitchFamily="49" charset="-122"/>
              </a:defRPr>
            </a:lvl1pPr>
            <a:lvl2pPr marL="742950" indent="-285750" eaLnBrk="0" hangingPunct="0">
              <a:defRPr sz="3200">
                <a:solidFill>
                  <a:schemeClr val="tx1"/>
                </a:solidFill>
                <a:latin typeface="隶书" pitchFamily="49" charset="-122"/>
                <a:ea typeface="隶书" pitchFamily="49" charset="-122"/>
              </a:defRPr>
            </a:lvl2pPr>
            <a:lvl3pPr marL="1143000" indent="-228600" eaLnBrk="0" hangingPunct="0">
              <a:defRPr sz="3200">
                <a:solidFill>
                  <a:schemeClr val="tx1"/>
                </a:solidFill>
                <a:latin typeface="隶书" pitchFamily="49" charset="-122"/>
                <a:ea typeface="隶书" pitchFamily="49" charset="-122"/>
              </a:defRPr>
            </a:lvl3pPr>
            <a:lvl4pPr marL="1600200" indent="-228600" eaLnBrk="0" hangingPunct="0">
              <a:defRPr sz="3200">
                <a:solidFill>
                  <a:schemeClr val="tx1"/>
                </a:solidFill>
                <a:latin typeface="隶书" pitchFamily="49" charset="-122"/>
                <a:ea typeface="隶书" pitchFamily="49" charset="-122"/>
              </a:defRPr>
            </a:lvl4pPr>
            <a:lvl5pPr marL="2057400" indent="-228600" eaLnBrk="0" hangingPunct="0">
              <a:defRPr sz="3200">
                <a:solidFill>
                  <a:schemeClr val="tx1"/>
                </a:solidFill>
                <a:latin typeface="隶书" pitchFamily="49" charset="-122"/>
                <a:ea typeface="隶书" pitchFamily="49" charset="-122"/>
              </a:defRPr>
            </a:lvl5pPr>
            <a:lvl6pPr marL="25146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6pPr>
            <a:lvl7pPr marL="29718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7pPr>
            <a:lvl8pPr marL="34290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8pPr>
            <a:lvl9pPr marL="3886200" indent="-228600" eaLnBrk="0" fontAlgn="base" hangingPunct="0">
              <a:spcBef>
                <a:spcPct val="20000"/>
              </a:spcBef>
              <a:spcAft>
                <a:spcPct val="0"/>
              </a:spcAft>
              <a:buClr>
                <a:schemeClr val="folHlink"/>
              </a:buClr>
              <a:buFont typeface="Wingdings" pitchFamily="2" charset="2"/>
              <a:defRPr sz="3200">
                <a:solidFill>
                  <a:schemeClr val="tx1"/>
                </a:solidFill>
                <a:latin typeface="隶书" pitchFamily="49" charset="-122"/>
                <a:ea typeface="隶书" pitchFamily="49" charset="-122"/>
              </a:defRPr>
            </a:lvl9pPr>
          </a:lstStyle>
          <a:p>
            <a:pPr algn="ctr" eaLnBrk="1" hangingPunct="1">
              <a:spcBef>
                <a:spcPct val="0"/>
              </a:spcBef>
              <a:buClrTx/>
              <a:buFontTx/>
              <a:buNone/>
            </a:pPr>
            <a:endParaRPr lang="zh-CN" altLang="zh-CN" sz="4400">
              <a:solidFill>
                <a:schemeClr val="tx2"/>
              </a:solidFill>
              <a:latin typeface="Arial" charset="0"/>
              <a:ea typeface="宋体" pitchFamily="2"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开普勒在自然观上功绩：</a:t>
            </a:r>
          </a:p>
        </p:txBody>
      </p:sp>
      <p:sp>
        <p:nvSpPr>
          <p:cNvPr id="253955"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）惯性思想：无论在什么地方，只要一旦静止，所有的物体凭本性都要趋于保持这种静止，抛弃了天然运动的观念；</a:t>
            </a:r>
          </a:p>
          <a:p>
            <a:pPr eaLnBrk="1" hangingPunct="1"/>
            <a:endParaRPr lang="zh-CN" altLang="en-US">
              <a:latin typeface="隶书" pitchFamily="49" charset="-122"/>
              <a:ea typeface="隶书" pitchFamily="49" charset="-122"/>
            </a:endParaRPr>
          </a:p>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）吸引力思想：每当一个物体靠近另一物体，它的静止就被一个相互作用力破坏了，这种力趋向于把每一物体拉向它的附近；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3955">
                                            <p:txEl>
                                              <p:pRg st="0" end="0"/>
                                            </p:txEl>
                                          </p:spTgt>
                                        </p:tgtEl>
                                        <p:attrNameLst>
                                          <p:attrName>style.visibility</p:attrName>
                                        </p:attrNameLst>
                                      </p:cBhvr>
                                      <p:to>
                                        <p:strVal val="visible"/>
                                      </p:to>
                                    </p:set>
                                    <p:animEffect transition="in" filter="barn(inVertical)">
                                      <p:cBhvr>
                                        <p:cTn id="7" dur="500"/>
                                        <p:tgtEl>
                                          <p:spTgt spid="2539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3955">
                                            <p:txEl>
                                              <p:pRg st="2" end="2"/>
                                            </p:txEl>
                                          </p:spTgt>
                                        </p:tgtEl>
                                        <p:attrNameLst>
                                          <p:attrName>style.visibility</p:attrName>
                                        </p:attrNameLst>
                                      </p:cBhvr>
                                      <p:to>
                                        <p:strVal val="visible"/>
                                      </p:to>
                                    </p:set>
                                    <p:animEffect transition="in" filter="barn(inVertical)">
                                      <p:cBhvr>
                                        <p:cTn id="12" dur="500"/>
                                        <p:tgtEl>
                                          <p:spTgt spid="2539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build="p" bldLvl="5" autoUpdateAnimBg="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928688" y="381000"/>
            <a:ext cx="7143750" cy="1143000"/>
          </a:xfrm>
        </p:spPr>
        <p:txBody>
          <a:bodyPr/>
          <a:lstStyle/>
          <a:p>
            <a:pPr eaLnBrk="1" hangingPunct="1"/>
            <a:r>
              <a:rPr lang="zh-CN" altLang="en-US" sz="4000" dirty="0">
                <a:latin typeface="隶书" pitchFamily="49" charset="-122"/>
                <a:ea typeface="隶书" pitchFamily="49" charset="-122"/>
              </a:rPr>
              <a:t>第二节 自然辩证法产生的历史渊源</a:t>
            </a:r>
          </a:p>
        </p:txBody>
      </p:sp>
      <p:pic>
        <p:nvPicPr>
          <p:cNvPr id="8195" name="Picture 4" descr="Foundations-History-of-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74" y="1964517"/>
            <a:ext cx="5381669" cy="4036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2"/>
                                        </p:tgtEl>
                                        <p:attrNameLst>
                                          <p:attrName>style.visibility</p:attrName>
                                        </p:attrNameLst>
                                      </p:cBhvr>
                                      <p:to>
                                        <p:strVal val="visible"/>
                                      </p:to>
                                    </p:set>
                                    <p:anim calcmode="lin" valueType="num">
                                      <p:cBhvr additive="base">
                                        <p:cTn id="7" dur="500" fill="hold"/>
                                        <p:tgtEl>
                                          <p:spTgt spid="66562"/>
                                        </p:tgtEl>
                                        <p:attrNameLst>
                                          <p:attrName>ppt_x</p:attrName>
                                        </p:attrNameLst>
                                      </p:cBhvr>
                                      <p:tavLst>
                                        <p:tav tm="0">
                                          <p:val>
                                            <p:strVal val="0-#ppt_w/2"/>
                                          </p:val>
                                        </p:tav>
                                        <p:tav tm="100000">
                                          <p:val>
                                            <p:strVal val="#ppt_x"/>
                                          </p:val>
                                        </p:tav>
                                      </p:tavLst>
                                    </p:anim>
                                    <p:anim calcmode="lin" valueType="num">
                                      <p:cBhvr additive="base">
                                        <p:cTn id="8" dur="500" fill="hold"/>
                                        <p:tgtEl>
                                          <p:spTgt spid="665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Rot="1" noChangeArrowheads="1"/>
          </p:cNvSpPr>
          <p:nvPr>
            <p:ph type="body" idx="1"/>
          </p:nvPr>
        </p:nvSpPr>
        <p:spPr>
          <a:noFill/>
        </p:spPr>
        <p:txBody>
          <a:bodyPr/>
          <a:lstStyle/>
          <a:p>
            <a:pPr eaLnBrk="1" hangingPunct="1"/>
            <a:r>
              <a:rPr lang="en-US" altLang="zh-CN">
                <a:latin typeface="隶书" pitchFamily="49" charset="-122"/>
                <a:ea typeface="隶书" pitchFamily="49" charset="-122"/>
              </a:rPr>
              <a:t>3</a:t>
            </a:r>
            <a:r>
              <a:rPr lang="zh-CN" altLang="en-US">
                <a:latin typeface="隶书" pitchFamily="49" charset="-122"/>
                <a:ea typeface="隶书" pitchFamily="49" charset="-122"/>
              </a:rPr>
              <a:t>）机械论代替活力论：认为物理学中</a:t>
            </a:r>
            <a:r>
              <a:rPr lang="zh-CN" altLang="en-US" i="1">
                <a:latin typeface="隶书" pitchFamily="49" charset="-122"/>
                <a:ea typeface="隶书" pitchFamily="49" charset="-122"/>
              </a:rPr>
              <a:t>灵魂</a:t>
            </a:r>
            <a:r>
              <a:rPr lang="zh-CN" altLang="en-US">
                <a:latin typeface="隶书" pitchFamily="49" charset="-122"/>
                <a:ea typeface="隶书" pitchFamily="49" charset="-122"/>
              </a:rPr>
              <a:t>这个词应当用</a:t>
            </a:r>
            <a:r>
              <a:rPr lang="zh-CN" altLang="en-US" i="1">
                <a:latin typeface="隶书" pitchFamily="49" charset="-122"/>
                <a:ea typeface="隶书" pitchFamily="49" charset="-122"/>
              </a:rPr>
              <a:t>力</a:t>
            </a:r>
            <a:r>
              <a:rPr lang="zh-CN" altLang="en-US">
                <a:latin typeface="隶书" pitchFamily="49" charset="-122"/>
                <a:ea typeface="隶书" pitchFamily="49" charset="-122"/>
              </a:rPr>
              <a:t>来代替，或者说自身是数量性的</a:t>
            </a:r>
            <a:r>
              <a:rPr lang="zh-CN" altLang="en-US" i="1">
                <a:latin typeface="隶书" pitchFamily="49" charset="-122"/>
                <a:ea typeface="隶书" pitchFamily="49" charset="-122"/>
              </a:rPr>
              <a:t>机械</a:t>
            </a:r>
            <a:r>
              <a:rPr lang="zh-CN" altLang="en-US">
                <a:latin typeface="隶书" pitchFamily="49" charset="-122"/>
                <a:ea typeface="隶书" pitchFamily="49" charset="-122"/>
              </a:rPr>
              <a:t>能产生</a:t>
            </a:r>
            <a:r>
              <a:rPr lang="zh-CN" altLang="en-US" i="1">
                <a:latin typeface="隶书" pitchFamily="49" charset="-122"/>
                <a:ea typeface="隶书" pitchFamily="49" charset="-122"/>
              </a:rPr>
              <a:t>量变</a:t>
            </a:r>
            <a:r>
              <a:rPr lang="zh-CN" altLang="en-US">
                <a:latin typeface="隶书" pitchFamily="49" charset="-122"/>
                <a:ea typeface="隶书" pitchFamily="49" charset="-122"/>
              </a:rPr>
              <a:t>的概念，应该取代</a:t>
            </a:r>
            <a:r>
              <a:rPr lang="zh-CN" altLang="en-US" i="1">
                <a:latin typeface="隶书" pitchFamily="49" charset="-122"/>
                <a:ea typeface="隶书" pitchFamily="49" charset="-122"/>
              </a:rPr>
              <a:t>活力</a:t>
            </a:r>
            <a:r>
              <a:rPr lang="zh-CN" altLang="en-US">
                <a:latin typeface="隶书" pitchFamily="49" charset="-122"/>
                <a:ea typeface="隶书" pitchFamily="49" charset="-122"/>
              </a:rPr>
              <a:t>能引起</a:t>
            </a:r>
            <a:r>
              <a:rPr lang="zh-CN" altLang="en-US" i="1">
                <a:latin typeface="隶书" pitchFamily="49" charset="-122"/>
                <a:ea typeface="隶书" pitchFamily="49" charset="-122"/>
              </a:rPr>
              <a:t>质变</a:t>
            </a:r>
            <a:r>
              <a:rPr lang="zh-CN" altLang="en-US">
                <a:latin typeface="隶书" pitchFamily="49" charset="-122"/>
                <a:ea typeface="隶书" pitchFamily="49" charset="-122"/>
              </a:rPr>
              <a:t>的概念。</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四伽利略（</a:t>
            </a:r>
            <a:r>
              <a:rPr lang="en-US" altLang="zh-CN">
                <a:latin typeface="隶书" pitchFamily="49" charset="-122"/>
                <a:ea typeface="隶书" pitchFamily="49" charset="-122"/>
              </a:rPr>
              <a:t>1564-1641</a:t>
            </a:r>
            <a:r>
              <a:rPr lang="zh-CN" altLang="en-US">
                <a:latin typeface="隶书" pitchFamily="49" charset="-122"/>
                <a:ea typeface="隶书" pitchFamily="49" charset="-122"/>
              </a:rPr>
              <a:t>）</a:t>
            </a:r>
          </a:p>
        </p:txBody>
      </p:sp>
      <p:sp>
        <p:nvSpPr>
          <p:cNvPr id="77827" name="Rectangle 3"/>
          <p:cNvSpPr>
            <a:spLocks noGrp="1" noRot="1" noChangeArrowheads="1"/>
          </p:cNvSpPr>
          <p:nvPr>
            <p:ph type="body" sz="half" idx="1"/>
          </p:nvPr>
        </p:nvSpPr>
        <p:spPr>
          <a:xfrm>
            <a:off x="301625" y="1752600"/>
            <a:ext cx="4186238" cy="4270375"/>
          </a:xfrm>
        </p:spPr>
        <p:txBody>
          <a:bodyPr/>
          <a:lstStyle/>
          <a:p>
            <a:pPr eaLnBrk="1" hangingPunct="1"/>
            <a:r>
              <a:rPr lang="zh-CN" altLang="en-US" sz="2800">
                <a:latin typeface="隶书" pitchFamily="49" charset="-122"/>
                <a:ea typeface="隶书" pitchFamily="49" charset="-122"/>
              </a:rPr>
              <a:t>近代科学之父</a:t>
            </a:r>
          </a:p>
        </p:txBody>
      </p:sp>
      <p:graphicFrame>
        <p:nvGraphicFramePr>
          <p:cNvPr id="77828" name="Object 4"/>
          <p:cNvGraphicFramePr>
            <a:graphicFrameLocks noGrp="1" noChangeAspect="1"/>
          </p:cNvGraphicFramePr>
          <p:nvPr>
            <p:ph type="clipArt" sz="half" idx="2"/>
          </p:nvPr>
        </p:nvGraphicFramePr>
        <p:xfrm>
          <a:off x="4938713" y="1752600"/>
          <a:ext cx="3617912" cy="4270375"/>
        </p:xfrm>
        <a:graphic>
          <a:graphicData uri="http://schemas.openxmlformats.org/presentationml/2006/ole">
            <mc:AlternateContent xmlns:mc="http://schemas.openxmlformats.org/markup-compatibility/2006">
              <mc:Choice xmlns:v="urn:schemas-microsoft-com:vml" Requires="v">
                <p:oleObj spid="_x0000_s77842" name="剪辑" r:id="rId4" imgW="761703" imgH="952129" progId="">
                  <p:embed/>
                </p:oleObj>
              </mc:Choice>
              <mc:Fallback>
                <p:oleObj name="剪辑" r:id="rId4" imgW="761703" imgH="952129" progId="">
                  <p:embed/>
                  <p:pic>
                    <p:nvPicPr>
                      <p:cNvPr id="0" name="Picture 1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713" y="1752600"/>
                        <a:ext cx="3617912" cy="427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伽利略的贡献：</a:t>
            </a:r>
          </a:p>
        </p:txBody>
      </p:sp>
      <p:sp>
        <p:nvSpPr>
          <p:cNvPr id="78851"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）建立物理科学的真正方法：把实验方法和归纳方法与数学演绎方法结合起来；</a:t>
            </a:r>
          </a:p>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）伽利略的主要的和最具独创性的工作是为动力学奠定了基础；他证明地球各部分在“局部运动”中也是按数学方式运动的；</a:t>
            </a:r>
          </a:p>
          <a:p>
            <a:pPr eaLnBrk="1" hangingPunct="1"/>
            <a:r>
              <a:rPr lang="en-US" altLang="zh-CN">
                <a:latin typeface="隶书" pitchFamily="49" charset="-122"/>
                <a:ea typeface="隶书" pitchFamily="49" charset="-122"/>
              </a:rPr>
              <a:t>3</a:t>
            </a:r>
            <a:r>
              <a:rPr lang="zh-CN" altLang="en-US">
                <a:latin typeface="隶书" pitchFamily="49" charset="-122"/>
                <a:ea typeface="隶书" pitchFamily="49" charset="-122"/>
              </a:rPr>
              <a:t>）他问的不是亚里士多德的问题“为什么降落”，而是“怎样降落？”，即从宇宙论问题转到了近代科学问题上。</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伽利略的自然观：</a:t>
            </a:r>
          </a:p>
        </p:txBody>
      </p:sp>
      <p:sp>
        <p:nvSpPr>
          <p:cNvPr id="79875"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）自然的真理存在于数学的事实之中；“自然之书是用数学语言书写的”</a:t>
            </a:r>
          </a:p>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）真实的和可理解的是那些可测量并且是定量的东西；</a:t>
            </a:r>
          </a:p>
          <a:p>
            <a:pPr eaLnBrk="1" hangingPunct="1"/>
            <a:r>
              <a:rPr lang="en-US" altLang="zh-CN">
                <a:latin typeface="隶书" pitchFamily="49" charset="-122"/>
                <a:ea typeface="隶书" pitchFamily="49" charset="-122"/>
              </a:rPr>
              <a:t>3</a:t>
            </a:r>
            <a:r>
              <a:rPr lang="zh-CN" altLang="en-US">
                <a:latin typeface="隶书" pitchFamily="49" charset="-122"/>
                <a:ea typeface="隶书" pitchFamily="49" charset="-122"/>
              </a:rPr>
              <a:t>）颜色、气味、声音等是第二性的、衍生的，并依附于纯量的世界。</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五 牛顿（</a:t>
            </a:r>
            <a:r>
              <a:rPr lang="en-US" altLang="zh-CN">
                <a:latin typeface="隶书" pitchFamily="49" charset="-122"/>
                <a:ea typeface="隶书" pitchFamily="49" charset="-122"/>
              </a:rPr>
              <a:t>1642-1727</a:t>
            </a:r>
            <a:r>
              <a:rPr lang="zh-CN" altLang="en-US">
                <a:latin typeface="隶书" pitchFamily="49" charset="-122"/>
                <a:ea typeface="隶书" pitchFamily="49" charset="-122"/>
              </a:rPr>
              <a:t>）对近代科学的贡献</a:t>
            </a:r>
          </a:p>
        </p:txBody>
      </p:sp>
      <p:sp>
        <p:nvSpPr>
          <p:cNvPr id="80899" name="Rectangle 3"/>
          <p:cNvSpPr>
            <a:spLocks noGrp="1" noRot="1" noChangeArrowheads="1"/>
          </p:cNvSpPr>
          <p:nvPr>
            <p:ph type="body" sz="half" idx="1"/>
          </p:nvPr>
        </p:nvSpPr>
        <p:spPr>
          <a:xfrm>
            <a:off x="301625" y="1752600"/>
            <a:ext cx="4186238" cy="4270375"/>
          </a:xfrm>
        </p:spPr>
        <p:txBody>
          <a:bodyPr/>
          <a:lstStyle/>
          <a:p>
            <a:pPr eaLnBrk="1" hangingPunct="1"/>
            <a:r>
              <a:rPr lang="zh-CN" altLang="en-US" sz="2800">
                <a:latin typeface="隶书" pitchFamily="49" charset="-122"/>
                <a:ea typeface="隶书" pitchFamily="49" charset="-122"/>
              </a:rPr>
              <a:t>牛顿：超一流的科学家</a:t>
            </a:r>
          </a:p>
          <a:p>
            <a:pPr eaLnBrk="1" hangingPunct="1"/>
            <a:r>
              <a:rPr lang="zh-CN" altLang="en-US" sz="2800">
                <a:latin typeface="隶书" pitchFamily="49" charset="-122"/>
                <a:ea typeface="隶书" pitchFamily="49" charset="-122"/>
              </a:rPr>
              <a:t>研究范围：力学、光学、数学、化学和神学；。</a:t>
            </a:r>
          </a:p>
          <a:p>
            <a:pPr eaLnBrk="1" hangingPunct="1"/>
            <a:r>
              <a:rPr lang="zh-CN" altLang="en-US" sz="2800">
                <a:latin typeface="隶书" pitchFamily="49" charset="-122"/>
                <a:ea typeface="隶书" pitchFamily="49" charset="-122"/>
              </a:rPr>
              <a:t>牛顿的工作是科学史上的第一次大综合。</a:t>
            </a:r>
          </a:p>
        </p:txBody>
      </p:sp>
      <p:graphicFrame>
        <p:nvGraphicFramePr>
          <p:cNvPr id="80900" name="Object 4"/>
          <p:cNvGraphicFramePr>
            <a:graphicFrameLocks noGrp="1" noChangeAspect="1"/>
          </p:cNvGraphicFramePr>
          <p:nvPr>
            <p:ph type="clipArt" sz="half" idx="2"/>
          </p:nvPr>
        </p:nvGraphicFramePr>
        <p:xfrm>
          <a:off x="5073650" y="1752600"/>
          <a:ext cx="3348038" cy="4270375"/>
        </p:xfrm>
        <a:graphic>
          <a:graphicData uri="http://schemas.openxmlformats.org/presentationml/2006/ole">
            <mc:AlternateContent xmlns:mc="http://schemas.openxmlformats.org/markup-compatibility/2006">
              <mc:Choice xmlns:v="urn:schemas-microsoft-com:vml" Requires="v">
                <p:oleObj spid="_x0000_s80914" name="剪辑" r:id="rId4" imgW="847395" imgH="1142857" progId="">
                  <p:embed/>
                </p:oleObj>
              </mc:Choice>
              <mc:Fallback>
                <p:oleObj name="剪辑" r:id="rId4" imgW="847395" imgH="1142857" progId="">
                  <p:embed/>
                  <p:pic>
                    <p:nvPicPr>
                      <p:cNvPr id="0" name="Picture 1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650" y="1752600"/>
                        <a:ext cx="3348038" cy="427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42"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  </a:t>
            </a:r>
            <a:r>
              <a:rPr lang="zh-CN" altLang="en-US">
                <a:latin typeface="隶书" pitchFamily="49" charset="-122"/>
                <a:ea typeface="隶书" pitchFamily="49" charset="-122"/>
              </a:rPr>
              <a:t>牛顿的墓志铭：</a:t>
            </a:r>
          </a:p>
        </p:txBody>
      </p:sp>
      <p:sp>
        <p:nvSpPr>
          <p:cNvPr id="266243"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Nature and nature</a:t>
            </a:r>
            <a:r>
              <a:rPr lang="en-US" altLang="zh-CN">
                <a:ea typeface="隶书" pitchFamily="49" charset="-122"/>
              </a:rPr>
              <a:t>’</a:t>
            </a:r>
            <a:r>
              <a:rPr lang="en-US" altLang="zh-CN">
                <a:latin typeface="隶书" pitchFamily="49" charset="-122"/>
                <a:ea typeface="隶书" pitchFamily="49" charset="-122"/>
              </a:rPr>
              <a:t>s law</a:t>
            </a:r>
          </a:p>
          <a:p>
            <a:pPr eaLnBrk="1" hangingPunct="1"/>
            <a:r>
              <a:rPr lang="en-US" altLang="zh-CN">
                <a:latin typeface="隶书" pitchFamily="49" charset="-122"/>
                <a:ea typeface="隶书" pitchFamily="49" charset="-122"/>
              </a:rPr>
              <a:t> lay hid in night;</a:t>
            </a:r>
          </a:p>
          <a:p>
            <a:pPr eaLnBrk="1" hangingPunct="1"/>
            <a:r>
              <a:rPr lang="en-US" altLang="zh-CN">
                <a:latin typeface="隶书" pitchFamily="49" charset="-122"/>
                <a:ea typeface="隶书" pitchFamily="49" charset="-122"/>
              </a:rPr>
              <a:t>God said,</a:t>
            </a:r>
          </a:p>
          <a:p>
            <a:pPr eaLnBrk="1" hangingPunct="1"/>
            <a:r>
              <a:rPr lang="en-US" altLang="zh-CN">
                <a:latin typeface="隶书" pitchFamily="49" charset="-122"/>
                <a:ea typeface="隶书" pitchFamily="49" charset="-122"/>
              </a:rPr>
              <a:t>let Newton be!</a:t>
            </a:r>
          </a:p>
          <a:p>
            <a:pPr eaLnBrk="1" hangingPunct="1"/>
            <a:r>
              <a:rPr lang="en-US" altLang="zh-CN">
                <a:latin typeface="隶书" pitchFamily="49" charset="-122"/>
                <a:ea typeface="隶书" pitchFamily="49" charset="-122"/>
              </a:rPr>
              <a:t>And all was light.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6242"/>
                                        </p:tgtEl>
                                        <p:attrNameLst>
                                          <p:attrName>style.visibility</p:attrName>
                                        </p:attrNameLst>
                                      </p:cBhvr>
                                      <p:to>
                                        <p:strVal val="visible"/>
                                      </p:to>
                                    </p:set>
                                    <p:anim calcmode="lin" valueType="num">
                                      <p:cBhvr additive="base">
                                        <p:cTn id="7" dur="500" fill="hold"/>
                                        <p:tgtEl>
                                          <p:spTgt spid="266242"/>
                                        </p:tgtEl>
                                        <p:attrNameLst>
                                          <p:attrName>ppt_x</p:attrName>
                                        </p:attrNameLst>
                                      </p:cBhvr>
                                      <p:tavLst>
                                        <p:tav tm="0">
                                          <p:val>
                                            <p:strVal val="0-#ppt_w/2"/>
                                          </p:val>
                                        </p:tav>
                                        <p:tav tm="100000">
                                          <p:val>
                                            <p:strVal val="#ppt_x"/>
                                          </p:val>
                                        </p:tav>
                                      </p:tavLst>
                                    </p:anim>
                                    <p:anim calcmode="lin" valueType="num">
                                      <p:cBhvr additive="base">
                                        <p:cTn id="8" dur="500" fill="hold"/>
                                        <p:tgtEl>
                                          <p:spTgt spid="2662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266243">
                                            <p:txEl>
                                              <p:pRg st="0" end="0"/>
                                            </p:txEl>
                                          </p:spTgt>
                                        </p:tgtEl>
                                        <p:attrNameLst>
                                          <p:attrName>style.visibility</p:attrName>
                                        </p:attrNameLst>
                                      </p:cBhvr>
                                      <p:to>
                                        <p:strVal val="visible"/>
                                      </p:to>
                                    </p:set>
                                    <p:animEffect transition="in" filter="box(out)">
                                      <p:cBhvr>
                                        <p:cTn id="13" dur="500"/>
                                        <p:tgtEl>
                                          <p:spTgt spid="26624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266243">
                                            <p:txEl>
                                              <p:pRg st="1" end="1"/>
                                            </p:txEl>
                                          </p:spTgt>
                                        </p:tgtEl>
                                        <p:attrNameLst>
                                          <p:attrName>style.visibility</p:attrName>
                                        </p:attrNameLst>
                                      </p:cBhvr>
                                      <p:to>
                                        <p:strVal val="visible"/>
                                      </p:to>
                                    </p:set>
                                    <p:animEffect transition="in" filter="box(out)">
                                      <p:cBhvr>
                                        <p:cTn id="18" dur="500"/>
                                        <p:tgtEl>
                                          <p:spTgt spid="266243">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266243">
                                            <p:txEl>
                                              <p:pRg st="2" end="2"/>
                                            </p:txEl>
                                          </p:spTgt>
                                        </p:tgtEl>
                                        <p:attrNameLst>
                                          <p:attrName>style.visibility</p:attrName>
                                        </p:attrNameLst>
                                      </p:cBhvr>
                                      <p:to>
                                        <p:strVal val="visible"/>
                                      </p:to>
                                    </p:set>
                                    <p:animEffect transition="in" filter="box(out)">
                                      <p:cBhvr>
                                        <p:cTn id="23" dur="500"/>
                                        <p:tgtEl>
                                          <p:spTgt spid="26624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266243">
                                            <p:txEl>
                                              <p:pRg st="3" end="3"/>
                                            </p:txEl>
                                          </p:spTgt>
                                        </p:tgtEl>
                                        <p:attrNameLst>
                                          <p:attrName>style.visibility</p:attrName>
                                        </p:attrNameLst>
                                      </p:cBhvr>
                                      <p:to>
                                        <p:strVal val="visible"/>
                                      </p:to>
                                    </p:set>
                                    <p:animEffect transition="in" filter="box(out)">
                                      <p:cBhvr>
                                        <p:cTn id="28" dur="500"/>
                                        <p:tgtEl>
                                          <p:spTgt spid="266243">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266243">
                                            <p:txEl>
                                              <p:pRg st="4" end="4"/>
                                            </p:txEl>
                                          </p:spTgt>
                                        </p:tgtEl>
                                        <p:attrNameLst>
                                          <p:attrName>style.visibility</p:attrName>
                                        </p:attrNameLst>
                                      </p:cBhvr>
                                      <p:to>
                                        <p:strVal val="visible"/>
                                      </p:to>
                                    </p:set>
                                    <p:animEffect transition="in" filter="box(out)">
                                      <p:cBhvr>
                                        <p:cTn id="33" dur="500"/>
                                        <p:tgtEl>
                                          <p:spTgt spid="266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autoUpdateAnimBg="0"/>
      <p:bldP spid="266243" grpId="0" build="p" bldLvl="5"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8290"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牛顿的贡献：</a:t>
            </a:r>
          </a:p>
        </p:txBody>
      </p:sp>
      <p:sp>
        <p:nvSpPr>
          <p:cNvPr id="268291"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a:t>
            </a:r>
            <a:r>
              <a:rPr lang="en-US" altLang="zh-CN">
                <a:latin typeface="隶书" pitchFamily="49" charset="-122"/>
                <a:ea typeface="隶书" pitchFamily="49" charset="-122"/>
              </a:rPr>
              <a:t>1686</a:t>
            </a:r>
            <a:r>
              <a:rPr lang="zh-CN" altLang="en-US">
                <a:latin typeface="隶书" pitchFamily="49" charset="-122"/>
                <a:ea typeface="隶书" pitchFamily="49" charset="-122"/>
              </a:rPr>
              <a:t>年底</a:t>
            </a:r>
            <a:r>
              <a:rPr lang="en-US" altLang="zh-CN">
                <a:latin typeface="隶书" pitchFamily="49" charset="-122"/>
                <a:ea typeface="隶书" pitchFamily="49" charset="-122"/>
              </a:rPr>
              <a:t>《</a:t>
            </a:r>
            <a:r>
              <a:rPr lang="zh-CN" altLang="en-US">
                <a:latin typeface="隶书" pitchFamily="49" charset="-122"/>
                <a:ea typeface="隶书" pitchFamily="49" charset="-122"/>
              </a:rPr>
              <a:t>自然哲学的数学原理</a:t>
            </a:r>
            <a:r>
              <a:rPr lang="en-US" altLang="zh-CN">
                <a:latin typeface="隶书" pitchFamily="49" charset="-122"/>
                <a:ea typeface="隶书" pitchFamily="49" charset="-122"/>
              </a:rPr>
              <a:t>》</a:t>
            </a:r>
            <a:r>
              <a:rPr lang="zh-CN" altLang="en-US">
                <a:latin typeface="隶书" pitchFamily="49" charset="-122"/>
                <a:ea typeface="隶书" pitchFamily="49" charset="-122"/>
              </a:rPr>
              <a:t>出版；</a:t>
            </a:r>
          </a:p>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）彗星沿抛物线轨道运动，地球的潮汐现象；</a:t>
            </a:r>
          </a:p>
          <a:p>
            <a:pPr eaLnBrk="1" hangingPunct="1"/>
            <a:r>
              <a:rPr lang="en-US" altLang="zh-CN">
                <a:latin typeface="隶书" pitchFamily="49" charset="-122"/>
                <a:ea typeface="隶书" pitchFamily="49" charset="-122"/>
              </a:rPr>
              <a:t>3</a:t>
            </a:r>
            <a:r>
              <a:rPr lang="zh-CN" altLang="en-US">
                <a:latin typeface="隶书" pitchFamily="49" charset="-122"/>
                <a:ea typeface="隶书" pitchFamily="49" charset="-122"/>
              </a:rPr>
              <a:t>）万有引力定律，力学体系；</a:t>
            </a:r>
          </a:p>
          <a:p>
            <a:pPr eaLnBrk="1" hangingPunct="1"/>
            <a:r>
              <a:rPr lang="en-US" altLang="zh-CN">
                <a:latin typeface="隶书" pitchFamily="49" charset="-122"/>
                <a:ea typeface="隶书" pitchFamily="49" charset="-122"/>
              </a:rPr>
              <a:t>4</a:t>
            </a:r>
            <a:r>
              <a:rPr lang="zh-CN" altLang="en-US">
                <a:latin typeface="隶书" pitchFamily="49" charset="-122"/>
                <a:ea typeface="隶书" pitchFamily="49" charset="-122"/>
              </a:rPr>
              <a:t>）确定了质量、动量、惯性和力等基本概念，以及绝对时间和绝对空间。</a:t>
            </a:r>
          </a:p>
          <a:p>
            <a:pPr eaLnBrk="1" hangingPunct="1"/>
            <a:r>
              <a:rPr lang="en-US" altLang="zh-CN">
                <a:latin typeface="隶书" pitchFamily="49" charset="-122"/>
                <a:ea typeface="隶书" pitchFamily="49" charset="-122"/>
              </a:rPr>
              <a:t>5</a:t>
            </a:r>
            <a:r>
              <a:rPr lang="zh-CN" altLang="en-US">
                <a:latin typeface="隶书" pitchFamily="49" charset="-122"/>
                <a:ea typeface="隶书" pitchFamily="49" charset="-122"/>
              </a:rPr>
              <a:t>）提出的运动定律和万有引力定律是力学的基础，也是机械论自然观的基础。</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8290"/>
                                        </p:tgtEl>
                                        <p:attrNameLst>
                                          <p:attrName>style.visibility</p:attrName>
                                        </p:attrNameLst>
                                      </p:cBhvr>
                                      <p:to>
                                        <p:strVal val="visible"/>
                                      </p:to>
                                    </p:set>
                                    <p:anim calcmode="lin" valueType="num">
                                      <p:cBhvr additive="base">
                                        <p:cTn id="7" dur="500" fill="hold"/>
                                        <p:tgtEl>
                                          <p:spTgt spid="268290"/>
                                        </p:tgtEl>
                                        <p:attrNameLst>
                                          <p:attrName>ppt_x</p:attrName>
                                        </p:attrNameLst>
                                      </p:cBhvr>
                                      <p:tavLst>
                                        <p:tav tm="0">
                                          <p:val>
                                            <p:strVal val="1+#ppt_w/2"/>
                                          </p:val>
                                        </p:tav>
                                        <p:tav tm="100000">
                                          <p:val>
                                            <p:strVal val="#ppt_x"/>
                                          </p:val>
                                        </p:tav>
                                      </p:tavLst>
                                    </p:anim>
                                    <p:anim calcmode="lin" valueType="num">
                                      <p:cBhvr additive="base">
                                        <p:cTn id="8" dur="500" fill="hold"/>
                                        <p:tgtEl>
                                          <p:spTgt spid="2682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68291">
                                            <p:txEl>
                                              <p:pRg st="0" end="0"/>
                                            </p:txEl>
                                          </p:spTgt>
                                        </p:tgtEl>
                                        <p:attrNameLst>
                                          <p:attrName>style.visibility</p:attrName>
                                        </p:attrNameLst>
                                      </p:cBhvr>
                                      <p:to>
                                        <p:strVal val="visible"/>
                                      </p:to>
                                    </p:set>
                                    <p:animEffect transition="in" filter="checkerboard(across)">
                                      <p:cBhvr>
                                        <p:cTn id="13" dur="500"/>
                                        <p:tgtEl>
                                          <p:spTgt spid="268291">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68291">
                                            <p:txEl>
                                              <p:pRg st="1" end="1"/>
                                            </p:txEl>
                                          </p:spTgt>
                                        </p:tgtEl>
                                        <p:attrNameLst>
                                          <p:attrName>style.visibility</p:attrName>
                                        </p:attrNameLst>
                                      </p:cBhvr>
                                      <p:to>
                                        <p:strVal val="visible"/>
                                      </p:to>
                                    </p:set>
                                    <p:animEffect transition="in" filter="checkerboard(across)">
                                      <p:cBhvr>
                                        <p:cTn id="18" dur="500"/>
                                        <p:tgtEl>
                                          <p:spTgt spid="26829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68291">
                                            <p:txEl>
                                              <p:pRg st="2" end="2"/>
                                            </p:txEl>
                                          </p:spTgt>
                                        </p:tgtEl>
                                        <p:attrNameLst>
                                          <p:attrName>style.visibility</p:attrName>
                                        </p:attrNameLst>
                                      </p:cBhvr>
                                      <p:to>
                                        <p:strVal val="visible"/>
                                      </p:to>
                                    </p:set>
                                    <p:animEffect transition="in" filter="checkerboard(across)">
                                      <p:cBhvr>
                                        <p:cTn id="23" dur="500"/>
                                        <p:tgtEl>
                                          <p:spTgt spid="26829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68291">
                                            <p:txEl>
                                              <p:pRg st="3" end="3"/>
                                            </p:txEl>
                                          </p:spTgt>
                                        </p:tgtEl>
                                        <p:attrNameLst>
                                          <p:attrName>style.visibility</p:attrName>
                                        </p:attrNameLst>
                                      </p:cBhvr>
                                      <p:to>
                                        <p:strVal val="visible"/>
                                      </p:to>
                                    </p:set>
                                    <p:animEffect transition="in" filter="checkerboard(across)">
                                      <p:cBhvr>
                                        <p:cTn id="28" dur="500"/>
                                        <p:tgtEl>
                                          <p:spTgt spid="268291">
                                            <p:txEl>
                                              <p:pRg st="3" end="3"/>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268291">
                                            <p:txEl>
                                              <p:pRg st="4" end="4"/>
                                            </p:txEl>
                                          </p:spTgt>
                                        </p:tgtEl>
                                        <p:attrNameLst>
                                          <p:attrName>style.visibility</p:attrName>
                                        </p:attrNameLst>
                                      </p:cBhvr>
                                      <p:to>
                                        <p:strVal val="visible"/>
                                      </p:to>
                                    </p:set>
                                    <p:animEffect transition="in" filter="checkerboard(across)">
                                      <p:cBhvr>
                                        <p:cTn id="33" dur="500"/>
                                        <p:tgtEl>
                                          <p:spTgt spid="268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0" grpId="0" autoUpdateAnimBg="0"/>
      <p:bldP spid="268291" grpId="0" build="p" bldLvl="5"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牛顿工作的自然观含义：</a:t>
            </a:r>
          </a:p>
        </p:txBody>
      </p:sp>
      <p:sp>
        <p:nvSpPr>
          <p:cNvPr id="83971" name="Rectangle 3"/>
          <p:cNvSpPr>
            <a:spLocks noGrp="1" noRot="1" noChangeArrowheads="1"/>
          </p:cNvSpPr>
          <p:nvPr>
            <p:ph type="body" idx="1"/>
          </p:nvPr>
        </p:nvSpPr>
        <p:spPr/>
        <p:txBody>
          <a:bodyPr/>
          <a:lstStyle/>
          <a:p>
            <a:pPr eaLnBrk="1" hangingPunct="1"/>
            <a:r>
              <a:rPr lang="en-US" altLang="zh-CN" dirty="0">
                <a:latin typeface="隶书" pitchFamily="49" charset="-122"/>
                <a:ea typeface="隶书" pitchFamily="49" charset="-122"/>
              </a:rPr>
              <a:t>1</a:t>
            </a:r>
            <a:r>
              <a:rPr lang="zh-CN" altLang="en-US" dirty="0">
                <a:latin typeface="隶书" pitchFamily="49" charset="-122"/>
                <a:ea typeface="隶书" pitchFamily="49" charset="-122"/>
              </a:rPr>
              <a:t>）证明地上的力学也能应用于星球；</a:t>
            </a:r>
          </a:p>
          <a:p>
            <a:pPr eaLnBrk="1" hangingPunct="1"/>
            <a:r>
              <a:rPr lang="en-US" altLang="zh-CN" dirty="0">
                <a:latin typeface="隶书" pitchFamily="49" charset="-122"/>
                <a:ea typeface="隶书" pitchFamily="49" charset="-122"/>
              </a:rPr>
              <a:t>2</a:t>
            </a:r>
            <a:r>
              <a:rPr lang="zh-CN" altLang="en-US" dirty="0">
                <a:latin typeface="隶书" pitchFamily="49" charset="-122"/>
                <a:ea typeface="隶书" pitchFamily="49" charset="-122"/>
              </a:rPr>
              <a:t>）从自然科学的大厦中排除掉不必要的成见；</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rrowheads="1"/>
          </p:cNvSpPr>
          <p:nvPr>
            <p:ph type="title"/>
          </p:nvPr>
        </p:nvSpPr>
        <p:spPr/>
        <p:txBody>
          <a:bodyPr/>
          <a:lstStyle/>
          <a:p>
            <a:pPr eaLnBrk="1" hangingPunct="1"/>
            <a:r>
              <a:rPr lang="en-US" altLang="zh-CN" dirty="0">
                <a:latin typeface="隶书" pitchFamily="49" charset="-122"/>
                <a:ea typeface="隶书" pitchFamily="49" charset="-122"/>
              </a:rPr>
              <a:t>3 </a:t>
            </a:r>
            <a:r>
              <a:rPr lang="zh-CN" altLang="en-US" dirty="0">
                <a:latin typeface="隶书" pitchFamily="49" charset="-122"/>
                <a:ea typeface="隶书" pitchFamily="49" charset="-122"/>
              </a:rPr>
              <a:t>牛顿体系中存在的问题：</a:t>
            </a:r>
          </a:p>
        </p:txBody>
      </p:sp>
      <p:sp>
        <p:nvSpPr>
          <p:cNvPr id="84995" name="Rectangle 3"/>
          <p:cNvSpPr>
            <a:spLocks noGrp="1" noRot="1" noChangeArrowheads="1"/>
          </p:cNvSpPr>
          <p:nvPr>
            <p:ph type="body" idx="1"/>
          </p:nvPr>
        </p:nvSpPr>
        <p:spPr/>
        <p:txBody>
          <a:bodyPr/>
          <a:lstStyle/>
          <a:p>
            <a:pPr eaLnBrk="1" hangingPunct="1"/>
            <a:r>
              <a:rPr lang="zh-CN" altLang="en-US" dirty="0">
                <a:latin typeface="隶书" pitchFamily="49" charset="-122"/>
                <a:ea typeface="隶书" pitchFamily="49" charset="-122"/>
              </a:rPr>
              <a:t>绝对时间与绝对空间的观念，“神是永久存在，而且是无所不在的，由于永久存在及无所不在，他就成为时与空。”</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ctrTitle"/>
          </p:nvPr>
        </p:nvSpPr>
        <p:spPr/>
        <p:txBody>
          <a:bodyPr/>
          <a:lstStyle/>
          <a:p>
            <a:pPr eaLnBrk="1" hangingPunct="1"/>
            <a:r>
              <a:rPr lang="en-US" altLang="zh-CN" sz="4000">
                <a:latin typeface="隶书" pitchFamily="49" charset="-122"/>
                <a:ea typeface="隶书" pitchFamily="49" charset="-122"/>
              </a:rPr>
              <a:t>§2.2</a:t>
            </a:r>
            <a:r>
              <a:rPr lang="en-US" altLang="zh-CN">
                <a:latin typeface="隶书" pitchFamily="49" charset="-122"/>
                <a:ea typeface="隶书" pitchFamily="49" charset="-122"/>
              </a:rPr>
              <a:t> </a:t>
            </a:r>
            <a:r>
              <a:rPr lang="zh-CN" altLang="en-US">
                <a:latin typeface="隶书" pitchFamily="49" charset="-122"/>
                <a:ea typeface="隶书" pitchFamily="49" charset="-122"/>
              </a:rPr>
              <a:t>近代机械论自然观</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Rot="1" noChangeArrowheads="1"/>
          </p:cNvSpPr>
          <p:nvPr>
            <p:ph type="body" idx="1"/>
          </p:nvPr>
        </p:nvSpPr>
        <p:spPr>
          <a:xfrm>
            <a:off x="301625" y="692150"/>
            <a:ext cx="8540750" cy="5330825"/>
          </a:xfrm>
        </p:spPr>
        <p:txBody>
          <a:bodyPr/>
          <a:lstStyle/>
          <a:p>
            <a:pPr eaLnBrk="1" hangingPunct="1"/>
            <a:r>
              <a:rPr lang="zh-CN" altLang="en-US" dirty="0">
                <a:latin typeface="隶书" pitchFamily="49" charset="-122"/>
                <a:ea typeface="隶书" pitchFamily="49" charset="-122"/>
              </a:rPr>
              <a:t>（一）史前自然观</a:t>
            </a:r>
          </a:p>
          <a:p>
            <a:pPr eaLnBrk="1" hangingPunct="1"/>
            <a:endParaRPr lang="zh-CN" altLang="en-US" dirty="0">
              <a:latin typeface="隶书" pitchFamily="49" charset="-122"/>
              <a:ea typeface="隶书" pitchFamily="49" charset="-122"/>
            </a:endParaRPr>
          </a:p>
          <a:p>
            <a:pPr eaLnBrk="1" hangingPunct="1"/>
            <a:endParaRPr lang="zh-CN" altLang="en-US" dirty="0">
              <a:latin typeface="隶书" pitchFamily="49" charset="-122"/>
              <a:ea typeface="隶书" pitchFamily="49" charset="-122"/>
            </a:endParaRPr>
          </a:p>
          <a:p>
            <a:pPr eaLnBrk="1" hangingPunct="1"/>
            <a:endParaRPr lang="zh-CN" altLang="en-US" dirty="0">
              <a:latin typeface="隶书" pitchFamily="49" charset="-122"/>
              <a:ea typeface="隶书" pitchFamily="49" charset="-122"/>
            </a:endParaRPr>
          </a:p>
          <a:p>
            <a:pPr eaLnBrk="1" hangingPunct="1"/>
            <a:endParaRPr lang="zh-CN" altLang="en-US" dirty="0">
              <a:latin typeface="隶书" pitchFamily="49" charset="-122"/>
              <a:ea typeface="隶书" pitchFamily="49" charset="-122"/>
            </a:endParaRPr>
          </a:p>
          <a:p>
            <a:pPr eaLnBrk="1" hangingPunct="1"/>
            <a:endParaRPr lang="zh-CN" altLang="en-US" dirty="0">
              <a:latin typeface="隶书" pitchFamily="49" charset="-122"/>
              <a:ea typeface="隶书" pitchFamily="49" charset="-122"/>
            </a:endParaRPr>
          </a:p>
          <a:p>
            <a:pPr eaLnBrk="1" hangingPunct="1"/>
            <a:endParaRPr lang="en-US" altLang="zh-CN" dirty="0">
              <a:latin typeface="隶书" pitchFamily="49" charset="-122"/>
              <a:ea typeface="隶书" pitchFamily="49" charset="-122"/>
            </a:endParaRPr>
          </a:p>
          <a:p>
            <a:pPr eaLnBrk="1" hangingPunct="1"/>
            <a:r>
              <a:rPr lang="zh-CN" altLang="en-US" dirty="0">
                <a:latin typeface="隶书" pitchFamily="49" charset="-122"/>
                <a:ea typeface="隶书" pitchFamily="49" charset="-122"/>
              </a:rPr>
              <a:t>万物有灵论和朴素整体论</a:t>
            </a:r>
          </a:p>
          <a:p>
            <a:pPr eaLnBrk="1" hangingPunct="1"/>
            <a:r>
              <a:rPr lang="zh-CN" altLang="en-US" dirty="0">
                <a:latin typeface="隶书" pitchFamily="49" charset="-122"/>
                <a:ea typeface="隶书" pitchFamily="49" charset="-122"/>
              </a:rPr>
              <a:t>神话故事、创世传说</a:t>
            </a:r>
            <a:endParaRPr lang="zh-CN" altLang="en-US" dirty="0"/>
          </a:p>
        </p:txBody>
      </p:sp>
      <p:pic>
        <p:nvPicPr>
          <p:cNvPr id="9219" name="Picture 4" descr="tstTroodon_mine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2000250"/>
            <a:ext cx="5111750"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一 哲学背景：培根与笛卡尔</a:t>
            </a:r>
          </a:p>
        </p:txBody>
      </p:sp>
      <p:sp>
        <p:nvSpPr>
          <p:cNvPr id="87043" name="Rectangle 3"/>
          <p:cNvSpPr>
            <a:spLocks noGrp="1" noRot="1" noChangeArrowheads="1"/>
          </p:cNvSpPr>
          <p:nvPr>
            <p:ph type="body" sz="half" idx="1"/>
          </p:nvPr>
        </p:nvSpPr>
        <p:spPr>
          <a:xfrm>
            <a:off x="301625" y="1752600"/>
            <a:ext cx="4186238" cy="4270375"/>
          </a:xfrm>
        </p:spPr>
        <p:txBody>
          <a:bodyPr/>
          <a:lstStyle/>
          <a:p>
            <a:pPr eaLnBrk="1" hangingPunct="1"/>
            <a:r>
              <a:rPr lang="en-US" altLang="zh-CN" sz="2800">
                <a:latin typeface="隶书" pitchFamily="49" charset="-122"/>
                <a:ea typeface="隶书" pitchFamily="49" charset="-122"/>
              </a:rPr>
              <a:t>1</a:t>
            </a:r>
            <a:r>
              <a:rPr lang="zh-CN" altLang="en-US" sz="2800">
                <a:latin typeface="隶书" pitchFamily="49" charset="-122"/>
                <a:ea typeface="隶书" pitchFamily="49" charset="-122"/>
              </a:rPr>
              <a:t>）培根：</a:t>
            </a:r>
          </a:p>
          <a:p>
            <a:pPr lvl="1" eaLnBrk="1" hangingPunct="1"/>
            <a:r>
              <a:rPr lang="zh-CN" altLang="en-US" sz="2400">
                <a:latin typeface="隶书" pitchFamily="49" charset="-122"/>
                <a:ea typeface="隶书" pitchFamily="49" charset="-122"/>
              </a:rPr>
              <a:t>英国经验主义代表人物；</a:t>
            </a:r>
          </a:p>
          <a:p>
            <a:pPr lvl="1" eaLnBrk="1" hangingPunct="1"/>
            <a:r>
              <a:rPr lang="zh-CN" altLang="en-US" sz="2400">
                <a:latin typeface="隶书" pitchFamily="49" charset="-122"/>
                <a:ea typeface="隶书" pitchFamily="49" charset="-122"/>
              </a:rPr>
              <a:t>大法官；</a:t>
            </a:r>
          </a:p>
          <a:p>
            <a:pPr lvl="1" eaLnBrk="1" hangingPunct="1"/>
            <a:r>
              <a:rPr lang="zh-CN" altLang="en-US" sz="2400">
                <a:latin typeface="隶书" pitchFamily="49" charset="-122"/>
                <a:ea typeface="隶书" pitchFamily="49" charset="-122"/>
              </a:rPr>
              <a:t>提倡获得知识的实验的、定性的和归纳的方法。</a:t>
            </a:r>
          </a:p>
        </p:txBody>
      </p:sp>
      <p:graphicFrame>
        <p:nvGraphicFramePr>
          <p:cNvPr id="87044" name="Object 4"/>
          <p:cNvGraphicFramePr>
            <a:graphicFrameLocks noGrp="1" noChangeAspect="1"/>
          </p:cNvGraphicFramePr>
          <p:nvPr>
            <p:ph type="clipArt" sz="half" idx="2"/>
          </p:nvPr>
        </p:nvGraphicFramePr>
        <p:xfrm>
          <a:off x="5129213" y="1752600"/>
          <a:ext cx="3240087" cy="4270375"/>
        </p:xfrm>
        <a:graphic>
          <a:graphicData uri="http://schemas.openxmlformats.org/presentationml/2006/ole">
            <mc:AlternateContent xmlns:mc="http://schemas.openxmlformats.org/markup-compatibility/2006">
              <mc:Choice xmlns:v="urn:schemas-microsoft-com:vml" Requires="v">
                <p:oleObj spid="_x0000_s87058" name="剪辑" r:id="rId4" imgW="819048" imgH="1142857" progId="">
                  <p:embed/>
                </p:oleObj>
              </mc:Choice>
              <mc:Fallback>
                <p:oleObj name="剪辑" r:id="rId4" imgW="819048" imgH="1142857" progId="">
                  <p:embed/>
                  <p:pic>
                    <p:nvPicPr>
                      <p:cNvPr id="0" name="Picture 1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9213" y="1752600"/>
                        <a:ext cx="3240087" cy="427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）笛卡尔（</a:t>
            </a:r>
            <a:r>
              <a:rPr lang="en-US" altLang="zh-CN">
                <a:latin typeface="隶书" pitchFamily="49" charset="-122"/>
                <a:ea typeface="隶书" pitchFamily="49" charset="-122"/>
              </a:rPr>
              <a:t>1596-1650</a:t>
            </a:r>
            <a:r>
              <a:rPr lang="zh-CN" altLang="en-US">
                <a:latin typeface="隶书" pitchFamily="49" charset="-122"/>
                <a:ea typeface="隶书" pitchFamily="49" charset="-122"/>
              </a:rPr>
              <a:t>）</a:t>
            </a:r>
          </a:p>
        </p:txBody>
      </p:sp>
      <p:sp>
        <p:nvSpPr>
          <p:cNvPr id="88067" name="Rectangle 3"/>
          <p:cNvSpPr>
            <a:spLocks noGrp="1" noRot="1" noChangeArrowheads="1"/>
          </p:cNvSpPr>
          <p:nvPr>
            <p:ph type="body" sz="half" idx="1"/>
          </p:nvPr>
        </p:nvSpPr>
        <p:spPr>
          <a:xfrm>
            <a:off x="301625" y="1752600"/>
            <a:ext cx="4186238" cy="4270375"/>
          </a:xfrm>
        </p:spPr>
        <p:txBody>
          <a:bodyPr/>
          <a:lstStyle/>
          <a:p>
            <a:pPr eaLnBrk="1" hangingPunct="1"/>
            <a:r>
              <a:rPr lang="zh-CN" altLang="en-US" sz="2800">
                <a:latin typeface="隶书" pitchFamily="49" charset="-122"/>
                <a:ea typeface="隶书" pitchFamily="49" charset="-122"/>
              </a:rPr>
              <a:t>大陆理性代表人物；</a:t>
            </a:r>
          </a:p>
          <a:p>
            <a:pPr eaLnBrk="1" hangingPunct="1"/>
            <a:r>
              <a:rPr lang="zh-CN" altLang="en-US" sz="2800">
                <a:latin typeface="隶书" pitchFamily="49" charset="-122"/>
                <a:ea typeface="隶书" pitchFamily="49" charset="-122"/>
              </a:rPr>
              <a:t>法国数学家、自然科学家和哲学家；</a:t>
            </a:r>
          </a:p>
          <a:p>
            <a:pPr eaLnBrk="1" hangingPunct="1"/>
            <a:r>
              <a:rPr lang="zh-CN" altLang="en-US" sz="2800">
                <a:latin typeface="隶书" pitchFamily="49" charset="-122"/>
                <a:ea typeface="隶书" pitchFamily="49" charset="-122"/>
              </a:rPr>
              <a:t>强调演绎法可得到可靠的科学知识；</a:t>
            </a:r>
          </a:p>
        </p:txBody>
      </p:sp>
      <p:graphicFrame>
        <p:nvGraphicFramePr>
          <p:cNvPr id="88068" name="Object 4"/>
          <p:cNvGraphicFramePr>
            <a:graphicFrameLocks noGrp="1" noChangeAspect="1"/>
          </p:cNvGraphicFramePr>
          <p:nvPr>
            <p:ph type="clipArt" sz="half" idx="2"/>
          </p:nvPr>
        </p:nvGraphicFramePr>
        <p:xfrm>
          <a:off x="4884738" y="1752600"/>
          <a:ext cx="3729037" cy="4270375"/>
        </p:xfrm>
        <a:graphic>
          <a:graphicData uri="http://schemas.openxmlformats.org/presentationml/2006/ole">
            <mc:AlternateContent xmlns:mc="http://schemas.openxmlformats.org/markup-compatibility/2006">
              <mc:Choice xmlns:v="urn:schemas-microsoft-com:vml" Requires="v">
                <p:oleObj spid="_x0000_s88082" name="剪辑" r:id="rId4" imgW="942857" imgH="1142857" progId="">
                  <p:embed/>
                </p:oleObj>
              </mc:Choice>
              <mc:Fallback>
                <p:oleObj name="剪辑" r:id="rId4" imgW="942857" imgH="1142857" progId="">
                  <p:embed/>
                  <p:pic>
                    <p:nvPicPr>
                      <p:cNvPr id="0" name="Picture 1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4738" y="1752600"/>
                        <a:ext cx="3729037" cy="427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笛卡尔的心物二元论：</a:t>
            </a:r>
          </a:p>
        </p:txBody>
      </p:sp>
      <p:sp>
        <p:nvSpPr>
          <p:cNvPr id="89091"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笛卡尔把人体看作是与机械相类似的，灵魂（有理性的灵魂）与它所居住而控制的类似机械的肉体完全不同。提出了灵魂与肉体，心与物的二元说。同时在研究宇宙论时，把精神世界与物质世界对立起来。思想与物质是同样实在的，</a:t>
            </a:r>
            <a:r>
              <a:rPr lang="en-US" altLang="zh-CN">
                <a:ea typeface="隶书" pitchFamily="49" charset="-122"/>
              </a:rPr>
              <a:t>——</a:t>
            </a:r>
            <a:r>
              <a:rPr lang="en-US" altLang="zh-CN">
                <a:latin typeface="隶书" pitchFamily="49" charset="-122"/>
                <a:ea typeface="隶书" pitchFamily="49" charset="-122"/>
              </a:rPr>
              <a:t>“</a:t>
            </a:r>
            <a:r>
              <a:rPr lang="zh-CN" altLang="en-US">
                <a:latin typeface="隶书" pitchFamily="49" charset="-122"/>
                <a:ea typeface="隶书" pitchFamily="49" charset="-122"/>
              </a:rPr>
              <a:t>我思故我在”。宇宙是物质的，并用机械的旋涡来解释天体运动问题。</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二机械自然观与古希腊自然观的比较：</a:t>
            </a:r>
          </a:p>
        </p:txBody>
      </p:sp>
      <p:sp>
        <p:nvSpPr>
          <p:cNvPr id="90115" name="Rectangle 3"/>
          <p:cNvSpPr>
            <a:spLocks noGrp="1" noRot="1" noChangeArrowheads="1"/>
          </p:cNvSpPr>
          <p:nvPr>
            <p:ph type="body" sz="half" idx="1"/>
          </p:nvPr>
        </p:nvSpPr>
        <p:spPr>
          <a:xfrm>
            <a:off x="301625" y="1752600"/>
            <a:ext cx="4186238" cy="4270375"/>
          </a:xfrm>
        </p:spPr>
        <p:txBody>
          <a:bodyPr/>
          <a:lstStyle/>
          <a:p>
            <a:pPr eaLnBrk="1" hangingPunct="1"/>
            <a:r>
              <a:rPr lang="zh-CN" altLang="en-US">
                <a:latin typeface="隶书" pitchFamily="49" charset="-122"/>
                <a:ea typeface="隶书" pitchFamily="49" charset="-122"/>
              </a:rPr>
              <a:t>机械自然观：                              </a:t>
            </a:r>
          </a:p>
          <a:p>
            <a:pPr eaLnBrk="1" hangingPunct="1"/>
            <a:r>
              <a:rPr lang="zh-CN" altLang="en-US">
                <a:latin typeface="隶书" pitchFamily="49" charset="-122"/>
                <a:ea typeface="隶书" pitchFamily="49" charset="-122"/>
              </a:rPr>
              <a:t>自然是一架机器；</a:t>
            </a:r>
          </a:p>
          <a:p>
            <a:pPr eaLnBrk="1" hangingPunct="1"/>
            <a:r>
              <a:rPr lang="zh-CN" altLang="en-US">
                <a:latin typeface="隶书" pitchFamily="49" charset="-122"/>
                <a:ea typeface="隶书" pitchFamily="49" charset="-122"/>
              </a:rPr>
              <a:t>这架机器的运动和规律是由外在的理智强加给它的；</a:t>
            </a:r>
          </a:p>
          <a:p>
            <a:pPr eaLnBrk="1" hangingPunct="1"/>
            <a:r>
              <a:rPr lang="zh-CN" altLang="en-US">
                <a:latin typeface="隶书" pitchFamily="49" charset="-122"/>
                <a:ea typeface="隶书" pitchFamily="49" charset="-122"/>
              </a:rPr>
              <a:t>自然界的秩序是理智的表现；</a:t>
            </a:r>
          </a:p>
          <a:p>
            <a:pPr eaLnBrk="1" hangingPunct="1"/>
            <a:r>
              <a:rPr lang="zh-CN" altLang="en-US">
                <a:latin typeface="隶书" pitchFamily="49" charset="-122"/>
                <a:ea typeface="隶书" pitchFamily="49" charset="-122"/>
              </a:rPr>
              <a:t>这理智是非凡的创造者和统治者；</a:t>
            </a:r>
          </a:p>
          <a:p>
            <a:pPr eaLnBrk="1" hangingPunct="1"/>
            <a:endParaRPr lang="zh-CN" altLang="en-US">
              <a:latin typeface="隶书" pitchFamily="49" charset="-122"/>
              <a:ea typeface="隶书" pitchFamily="49" charset="-122"/>
            </a:endParaRPr>
          </a:p>
          <a:p>
            <a:pPr eaLnBrk="1" hangingPunct="1"/>
            <a:endParaRPr lang="en-US" altLang="zh-CN">
              <a:latin typeface="隶书" pitchFamily="49" charset="-122"/>
              <a:ea typeface="隶书" pitchFamily="49" charset="-122"/>
            </a:endParaRPr>
          </a:p>
        </p:txBody>
      </p:sp>
      <p:sp>
        <p:nvSpPr>
          <p:cNvPr id="90116" name="Rectangle 4"/>
          <p:cNvSpPr>
            <a:spLocks noGrp="1" noRot="1" noChangeArrowheads="1"/>
          </p:cNvSpPr>
          <p:nvPr>
            <p:ph type="body" sz="half" idx="2"/>
          </p:nvPr>
        </p:nvSpPr>
        <p:spPr>
          <a:xfrm>
            <a:off x="4656138" y="1752600"/>
            <a:ext cx="4186237" cy="4270375"/>
          </a:xfrm>
        </p:spPr>
        <p:txBody>
          <a:bodyPr/>
          <a:lstStyle/>
          <a:p>
            <a:pPr eaLnBrk="1" hangingPunct="1"/>
            <a:r>
              <a:rPr lang="zh-CN" altLang="en-US">
                <a:latin typeface="隶书" pitchFamily="49" charset="-122"/>
                <a:ea typeface="隶书" pitchFamily="49" charset="-122"/>
              </a:rPr>
              <a:t>古希腊自然观：</a:t>
            </a:r>
          </a:p>
          <a:p>
            <a:pPr eaLnBrk="1" hangingPunct="1"/>
            <a:r>
              <a:rPr lang="zh-CN" altLang="en-US">
                <a:latin typeface="隶书" pitchFamily="49" charset="-122"/>
                <a:ea typeface="隶书" pitchFamily="49" charset="-122"/>
              </a:rPr>
              <a:t>自然是一个有机体；</a:t>
            </a:r>
          </a:p>
          <a:p>
            <a:pPr eaLnBrk="1" hangingPunct="1"/>
            <a:r>
              <a:rPr lang="zh-CN" altLang="en-US">
                <a:latin typeface="隶书" pitchFamily="49" charset="-122"/>
                <a:ea typeface="隶书" pitchFamily="49" charset="-122"/>
              </a:rPr>
              <a:t>自然的运动是自身的运动，是自我运动；</a:t>
            </a:r>
          </a:p>
          <a:p>
            <a:pPr eaLnBrk="1" hangingPunct="1"/>
            <a:endParaRPr lang="zh-CN" altLang="en-US">
              <a:latin typeface="隶书" pitchFamily="49" charset="-122"/>
              <a:ea typeface="隶书" pitchFamily="49" charset="-122"/>
            </a:endParaRPr>
          </a:p>
          <a:p>
            <a:pPr eaLnBrk="1" hangingPunct="1"/>
            <a:r>
              <a:rPr lang="zh-CN" altLang="en-US">
                <a:latin typeface="隶书" pitchFamily="49" charset="-122"/>
                <a:ea typeface="隶书" pitchFamily="49" charset="-122"/>
              </a:rPr>
              <a:t>自然界的秩序是理智的表现；</a:t>
            </a:r>
          </a:p>
          <a:p>
            <a:pPr eaLnBrk="1" hangingPunct="1"/>
            <a:r>
              <a:rPr lang="zh-CN" altLang="en-US">
                <a:latin typeface="隶书" pitchFamily="49" charset="-122"/>
                <a:ea typeface="隶书" pitchFamily="49" charset="-122"/>
              </a:rPr>
              <a:t>这理智是自然本身的理智；</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rrowheads="1"/>
          </p:cNvSpPr>
          <p:nvPr>
            <p:ph type="title"/>
          </p:nvPr>
        </p:nvSpPr>
        <p:spPr/>
        <p:txBody>
          <a:bodyPr/>
          <a:lstStyle/>
          <a:p>
            <a:pPr eaLnBrk="1" hangingPunct="1"/>
            <a:r>
              <a:rPr lang="zh-CN" altLang="en-US" sz="4000">
                <a:latin typeface="隶书" pitchFamily="49" charset="-122"/>
                <a:ea typeface="隶书" pitchFamily="49" charset="-122"/>
              </a:rPr>
              <a:t>二 机械自然观的要点：</a:t>
            </a:r>
          </a:p>
        </p:txBody>
      </p:sp>
      <p:sp>
        <p:nvSpPr>
          <p:cNvPr id="91139" name="Rectangle 3"/>
          <p:cNvSpPr>
            <a:spLocks noGrp="1" noRot="1" noChangeArrowheads="1"/>
          </p:cNvSpPr>
          <p:nvPr>
            <p:ph type="body" idx="1"/>
          </p:nvPr>
        </p:nvSpPr>
        <p:spPr/>
        <p:txBody>
          <a:bodyPr/>
          <a:lstStyle/>
          <a:p>
            <a:pPr eaLnBrk="1" hangingPunct="1"/>
            <a:r>
              <a:rPr lang="en-US" altLang="zh-CN" sz="2800" dirty="0">
                <a:latin typeface="隶书" pitchFamily="49" charset="-122"/>
                <a:ea typeface="隶书" pitchFamily="49" charset="-122"/>
              </a:rPr>
              <a:t>1</a:t>
            </a:r>
            <a:r>
              <a:rPr lang="zh-CN" altLang="en-US" sz="2800" dirty="0">
                <a:latin typeface="隶书" pitchFamily="49" charset="-122"/>
                <a:ea typeface="隶书" pitchFamily="49" charset="-122"/>
              </a:rPr>
              <a:t>宇宙象空架子，绝对静止</a:t>
            </a:r>
            <a:r>
              <a:rPr lang="en-US" altLang="zh-CN" sz="2800" dirty="0">
                <a:ea typeface="隶书" pitchFamily="49" charset="-122"/>
              </a:rPr>
              <a:t>——</a:t>
            </a:r>
            <a:r>
              <a:rPr lang="zh-CN" altLang="en-US" sz="2800" dirty="0">
                <a:latin typeface="隶书" pitchFamily="49" charset="-122"/>
                <a:ea typeface="隶书" pitchFamily="49" charset="-122"/>
              </a:rPr>
              <a:t>绝对空间；</a:t>
            </a:r>
          </a:p>
          <a:p>
            <a:pPr eaLnBrk="1" hangingPunct="1"/>
            <a:r>
              <a:rPr lang="en-US" altLang="zh-CN" sz="2800" dirty="0">
                <a:latin typeface="隶书" pitchFamily="49" charset="-122"/>
                <a:ea typeface="隶书" pitchFamily="49" charset="-122"/>
              </a:rPr>
              <a:t>2</a:t>
            </a:r>
            <a:r>
              <a:rPr lang="zh-CN" altLang="en-US" sz="2800" dirty="0">
                <a:latin typeface="隶书" pitchFamily="49" charset="-122"/>
                <a:ea typeface="隶书" pitchFamily="49" charset="-122"/>
              </a:rPr>
              <a:t>时间永远以等速流逝，与物体运动无关；</a:t>
            </a:r>
          </a:p>
          <a:p>
            <a:pPr eaLnBrk="1" hangingPunct="1"/>
            <a:r>
              <a:rPr lang="en-US" altLang="zh-CN" sz="2800" dirty="0">
                <a:latin typeface="隶书" pitchFamily="49" charset="-122"/>
                <a:ea typeface="隶书" pitchFamily="49" charset="-122"/>
              </a:rPr>
              <a:t>3</a:t>
            </a:r>
            <a:r>
              <a:rPr lang="zh-CN" altLang="en-US" sz="2800" dirty="0">
                <a:latin typeface="隶书" pitchFamily="49" charset="-122"/>
                <a:ea typeface="隶书" pitchFamily="49" charset="-122"/>
              </a:rPr>
              <a:t>机械运动是唯一的运动规律，宇宙是一架大机器；</a:t>
            </a:r>
            <a:endParaRPr lang="en-US" altLang="zh-CN" sz="2800" dirty="0">
              <a:latin typeface="隶书" pitchFamily="49" charset="-122"/>
              <a:ea typeface="隶书" pitchFamily="49" charset="-122"/>
            </a:endParaRPr>
          </a:p>
          <a:p>
            <a:pPr eaLnBrk="1" hangingPunct="1"/>
            <a:r>
              <a:rPr lang="en-US" altLang="zh-CN" sz="2800" dirty="0">
                <a:latin typeface="隶书" pitchFamily="49" charset="-122"/>
                <a:ea typeface="隶书" pitchFamily="49" charset="-122"/>
              </a:rPr>
              <a:t>4</a:t>
            </a:r>
            <a:r>
              <a:rPr lang="zh-CN" altLang="en-US" sz="2800" dirty="0">
                <a:latin typeface="隶书" pitchFamily="49" charset="-122"/>
                <a:ea typeface="隶书" pitchFamily="49" charset="-122"/>
              </a:rPr>
              <a:t>分析、分解的方法是研究自然的主要方法。</a:t>
            </a:r>
            <a:endParaRPr lang="en-US" altLang="zh-CN" sz="2800" dirty="0">
              <a:latin typeface="隶书" pitchFamily="49" charset="-122"/>
              <a:ea typeface="隶书" pitchFamily="49" charset="-122"/>
            </a:endParaRPr>
          </a:p>
          <a:p>
            <a:pPr eaLnBrk="1" hangingPunct="1"/>
            <a:endParaRPr lang="en-US" altLang="zh-CN" sz="2800" dirty="0">
              <a:latin typeface="隶书" pitchFamily="49" charset="-122"/>
              <a:ea typeface="隶书" pitchFamily="49" charset="-122"/>
            </a:endParaRPr>
          </a:p>
          <a:p>
            <a:pPr eaLnBrk="1" hangingPunct="1"/>
            <a:r>
              <a:rPr lang="zh-CN" altLang="en-US" sz="2800" dirty="0"/>
              <a:t>因为惯性存在，所以物体运动状态的改变需要外力推动。</a:t>
            </a:r>
            <a:endParaRPr lang="en-US" altLang="zh-CN" sz="2800" dirty="0"/>
          </a:p>
          <a:p>
            <a:pPr eaLnBrk="1" hangingPunct="1"/>
            <a:endParaRPr lang="zh-CN" altLang="en-US" sz="2800" dirty="0">
              <a:latin typeface="隶书" pitchFamily="49" charset="-122"/>
              <a:ea typeface="隶书" pitchFamily="49"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p:nvPr>
        </p:nvSpPr>
        <p:spPr/>
        <p:txBody>
          <a:bodyPr/>
          <a:lstStyle/>
          <a:p>
            <a:pPr eaLnBrk="1" hangingPunct="1"/>
            <a:r>
              <a:rPr lang="zh-CN" altLang="en-US" sz="4000">
                <a:latin typeface="隶书" pitchFamily="49" charset="-122"/>
                <a:ea typeface="隶书" pitchFamily="49" charset="-122"/>
              </a:rPr>
              <a:t>三 机械自然观的意义与局限</a:t>
            </a:r>
          </a:p>
        </p:txBody>
      </p:sp>
      <p:sp>
        <p:nvSpPr>
          <p:cNvPr id="92163" name="Rectangle 3"/>
          <p:cNvSpPr>
            <a:spLocks noGrp="1" noRot="1" noChangeArrowheads="1"/>
          </p:cNvSpPr>
          <p:nvPr>
            <p:ph type="body" idx="1"/>
          </p:nvPr>
        </p:nvSpPr>
        <p:spPr/>
        <p:txBody>
          <a:bodyPr/>
          <a:lstStyle/>
          <a:p>
            <a:pPr eaLnBrk="1" hangingPunct="1"/>
            <a:r>
              <a:rPr lang="en-US" altLang="zh-CN" sz="2800">
                <a:latin typeface="隶书" pitchFamily="49" charset="-122"/>
                <a:ea typeface="隶书" pitchFamily="49" charset="-122"/>
              </a:rPr>
              <a:t>1</a:t>
            </a:r>
            <a:r>
              <a:rPr lang="zh-CN" altLang="en-US" sz="2800">
                <a:latin typeface="隶书" pitchFamily="49" charset="-122"/>
                <a:ea typeface="隶书" pitchFamily="49" charset="-122"/>
              </a:rPr>
              <a:t>意义：自然科学发展到一定阶段的产物，与当时科学的发现水平相适应。机械自然观成为此后相当时间中绝大多数科学家所持的观点。</a:t>
            </a:r>
          </a:p>
          <a:p>
            <a:pPr eaLnBrk="1" hangingPunct="1"/>
            <a:r>
              <a:rPr lang="en-US" altLang="zh-CN" sz="2800">
                <a:latin typeface="隶书" pitchFamily="49" charset="-122"/>
                <a:ea typeface="隶书" pitchFamily="49" charset="-122"/>
              </a:rPr>
              <a:t>2</a:t>
            </a:r>
            <a:r>
              <a:rPr lang="zh-CN" altLang="en-US" sz="2800">
                <a:latin typeface="隶书" pitchFamily="49" charset="-122"/>
                <a:ea typeface="隶书" pitchFamily="49" charset="-122"/>
              </a:rPr>
              <a:t>局限：静止、片面、孤立、绝对，最终回归神学的上帝。</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rrowheads="1"/>
          </p:cNvSpPr>
          <p:nvPr>
            <p:ph type="ctrTitle"/>
          </p:nvPr>
        </p:nvSpPr>
        <p:spPr/>
        <p:txBody>
          <a:bodyPr/>
          <a:lstStyle/>
          <a:p>
            <a:pPr eaLnBrk="1" hangingPunct="1"/>
            <a:r>
              <a:rPr lang="zh-CN" altLang="en-US" dirty="0">
                <a:latin typeface="隶书" pitchFamily="49" charset="-122"/>
                <a:ea typeface="隶书" pitchFamily="49" charset="-122"/>
              </a:rPr>
              <a:t>（三） 辩证唯物主义自然观</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rrowheads="1"/>
          </p:cNvSpPr>
          <p:nvPr>
            <p:ph type="title"/>
          </p:nvPr>
        </p:nvSpPr>
        <p:spPr/>
        <p:txBody>
          <a:bodyPr/>
          <a:lstStyle/>
          <a:p>
            <a:pPr eaLnBrk="1" hangingPunct="1"/>
            <a:r>
              <a:rPr lang="en-US" altLang="zh-CN" dirty="0">
                <a:latin typeface="隶书" pitchFamily="49" charset="-122"/>
                <a:ea typeface="隶书" pitchFamily="49" charset="-122"/>
              </a:rPr>
              <a:t>§3.1</a:t>
            </a:r>
            <a:r>
              <a:rPr lang="zh-CN" altLang="en-US" dirty="0">
                <a:latin typeface="隶书" pitchFamily="49" charset="-122"/>
                <a:ea typeface="隶书" pitchFamily="49" charset="-122"/>
              </a:rPr>
              <a:t>对机械论自然观的突破</a:t>
            </a:r>
          </a:p>
        </p:txBody>
      </p:sp>
      <p:sp>
        <p:nvSpPr>
          <p:cNvPr id="94211" name="Rectangle 3"/>
          <p:cNvSpPr>
            <a:spLocks noGrp="1" noRot="1" noChangeArrowheads="1"/>
          </p:cNvSpPr>
          <p:nvPr>
            <p:ph type="body" idx="1"/>
          </p:nvPr>
        </p:nvSpPr>
        <p:spPr/>
        <p:txBody>
          <a:bodyPr/>
          <a:lstStyle/>
          <a:p>
            <a:pPr eaLnBrk="1" hangingPunct="1"/>
            <a:r>
              <a:rPr lang="zh-CN" altLang="en-US" dirty="0">
                <a:latin typeface="隶书" pitchFamily="49" charset="-122"/>
                <a:ea typeface="隶书" pitchFamily="49" charset="-122"/>
              </a:rPr>
              <a:t>一 天文学方面</a:t>
            </a:r>
          </a:p>
          <a:p>
            <a:pPr lvl="1" eaLnBrk="1" hangingPunct="1"/>
            <a:r>
              <a:rPr lang="en-US" altLang="zh-CN" dirty="0">
                <a:latin typeface="隶书" pitchFamily="49" charset="-122"/>
                <a:ea typeface="隶书" pitchFamily="49" charset="-122"/>
              </a:rPr>
              <a:t>1755</a:t>
            </a:r>
            <a:r>
              <a:rPr lang="zh-CN" altLang="en-US" dirty="0">
                <a:latin typeface="隶书" pitchFamily="49" charset="-122"/>
                <a:ea typeface="隶书" pitchFamily="49" charset="-122"/>
              </a:rPr>
              <a:t>年康德</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自然通史与天体论</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提出天体的星云演化假说，在这一假说中，康德指出了太阳系不可避免的毁灭。在僵死的机械论自然观上打开了第一道缺口。对宇宙神创论是一个有力的批判，为辩正唯物主义自然观的形成提供了天文学方面的基础。</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二 地质学方面</a:t>
            </a:r>
          </a:p>
        </p:txBody>
      </p:sp>
      <p:sp>
        <p:nvSpPr>
          <p:cNvPr id="95235"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1830</a:t>
            </a:r>
            <a:r>
              <a:rPr lang="zh-CN" altLang="en-US">
                <a:latin typeface="隶书" pitchFamily="49" charset="-122"/>
                <a:ea typeface="隶书" pitchFamily="49" charset="-122"/>
              </a:rPr>
              <a:t>年，赖尔出版</a:t>
            </a:r>
            <a:r>
              <a:rPr lang="en-US" altLang="zh-CN">
                <a:latin typeface="隶书" pitchFamily="49" charset="-122"/>
                <a:ea typeface="隶书" pitchFamily="49" charset="-122"/>
              </a:rPr>
              <a:t>《</a:t>
            </a:r>
            <a:r>
              <a:rPr lang="zh-CN" altLang="en-US">
                <a:latin typeface="隶书" pitchFamily="49" charset="-122"/>
                <a:ea typeface="隶书" pitchFamily="49" charset="-122"/>
              </a:rPr>
              <a:t>地质学原理</a:t>
            </a:r>
            <a:r>
              <a:rPr lang="en-US" altLang="zh-CN">
                <a:latin typeface="隶书" pitchFamily="49" charset="-122"/>
                <a:ea typeface="隶书" pitchFamily="49" charset="-122"/>
              </a:rPr>
              <a:t>》</a:t>
            </a:r>
            <a:r>
              <a:rPr lang="zh-CN" altLang="en-US">
                <a:latin typeface="隶书" pitchFamily="49" charset="-122"/>
                <a:ea typeface="隶书" pitchFamily="49" charset="-122"/>
              </a:rPr>
              <a:t>，该书强调渐变，认为地球在变化中。人们觉得利用岩石的记录，印证眼前仍在进行的自然作用进行推理，可以寻出地球的历史，至少可以寻出地球上有生物的一段时期的历史。</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三 物理学方面</a:t>
            </a:r>
          </a:p>
        </p:txBody>
      </p:sp>
      <p:sp>
        <p:nvSpPr>
          <p:cNvPr id="96259"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物质守恒定律：拉瓦锡用科学方法证明物质经过化学作用，虽然在表面上有改变与消灭的现象，然由其重量测得，总质量恒定不变。物质守恒原理加强了把物质看作最后实在的看法，引起一种朴素的唯物主义，并为能量守恒定律做了铺垫。</a:t>
            </a:r>
          </a:p>
          <a:p>
            <a:pPr eaLnBrk="1" hangingPunct="1"/>
            <a:endParaRPr lang="en-US" altLang="zh-CN">
              <a:latin typeface="隶书" pitchFamily="49" charset="-122"/>
              <a:ea typeface="隶书"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Rot="1" noChangeArrowheads="1"/>
          </p:cNvSpPr>
          <p:nvPr>
            <p:ph type="body" idx="1"/>
          </p:nvPr>
        </p:nvSpPr>
        <p:spPr>
          <a:xfrm>
            <a:off x="468313" y="620713"/>
            <a:ext cx="7920037" cy="5832475"/>
          </a:xfrm>
          <a:gradFill>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p:spPr>
        <p:txBody>
          <a:bodyPr/>
          <a:lstStyle/>
          <a:p>
            <a:pPr eaLnBrk="1" hangingPunct="1">
              <a:defRPr/>
            </a:pPr>
            <a:r>
              <a:rPr lang="zh-CN" altLang="en-US" dirty="0">
                <a:latin typeface="隶书" pitchFamily="49" charset="-122"/>
                <a:ea typeface="隶书" pitchFamily="49" charset="-122"/>
              </a:rPr>
              <a:t>（二） 古希腊的自然观</a:t>
            </a:r>
          </a:p>
          <a:p>
            <a:pPr eaLnBrk="1" hangingPunct="1">
              <a:defRPr/>
            </a:pPr>
            <a:endParaRPr lang="zh-CN" altLang="en-US" dirty="0">
              <a:latin typeface="隶书" pitchFamily="49" charset="-122"/>
              <a:ea typeface="隶书" pitchFamily="49" charset="-122"/>
            </a:endParaRPr>
          </a:p>
          <a:p>
            <a:pPr eaLnBrk="1" hangingPunct="1">
              <a:defRPr/>
            </a:pPr>
            <a:r>
              <a:rPr lang="zh-CN" altLang="en-US" dirty="0">
                <a:latin typeface="隶书" pitchFamily="49" charset="-122"/>
                <a:ea typeface="隶书" pitchFamily="49" charset="-122"/>
              </a:rPr>
              <a:t>希腊文里宇宙是</a:t>
            </a:r>
            <a:r>
              <a:rPr lang="zh-CN" altLang="en-US" dirty="0">
                <a:ea typeface="隶书" pitchFamily="49" charset="-122"/>
              </a:rPr>
              <a:t> </a:t>
            </a:r>
            <a:r>
              <a:rPr lang="en-US" altLang="zh-CN" dirty="0">
                <a:ea typeface="隶书" pitchFamily="49" charset="-122"/>
              </a:rPr>
              <a:t>cosmos              chaos</a:t>
            </a:r>
          </a:p>
          <a:p>
            <a:pPr eaLnBrk="1" hangingPunct="1">
              <a:defRPr/>
            </a:pPr>
            <a:endParaRPr lang="en-US" altLang="zh-CN" dirty="0">
              <a:latin typeface="隶书" pitchFamily="49" charset="-122"/>
              <a:ea typeface="隶书" pitchFamily="49" charset="-122"/>
            </a:endParaRPr>
          </a:p>
          <a:p>
            <a:pPr eaLnBrk="1" hangingPunct="1">
              <a:defRPr/>
            </a:pPr>
            <a:r>
              <a:rPr lang="zh-CN" altLang="en-US" dirty="0">
                <a:latin typeface="隶书" pitchFamily="49" charset="-122"/>
                <a:ea typeface="隶书" pitchFamily="49" charset="-122"/>
              </a:rPr>
              <a:t>意思是</a:t>
            </a:r>
            <a:r>
              <a:rPr lang="zh-CN" altLang="en-US" dirty="0">
                <a:ea typeface="隶书" pitchFamily="49" charset="-122"/>
              </a:rPr>
              <a:t>“</a:t>
            </a:r>
            <a:r>
              <a:rPr lang="zh-CN" altLang="en-US" dirty="0">
                <a:latin typeface="隶书" pitchFamily="49" charset="-122"/>
                <a:ea typeface="隶书" pitchFamily="49" charset="-122"/>
              </a:rPr>
              <a:t>有序的结构</a:t>
            </a:r>
            <a:r>
              <a:rPr lang="zh-CN" altLang="en-US" dirty="0">
                <a:ea typeface="隶书" pitchFamily="49" charset="-122"/>
              </a:rPr>
              <a:t>”</a:t>
            </a:r>
            <a:endParaRPr lang="en-US" altLang="zh-CN" dirty="0">
              <a:ea typeface="隶书" pitchFamily="49" charset="-122"/>
            </a:endParaRPr>
          </a:p>
          <a:p>
            <a:pPr eaLnBrk="1" hangingPunct="1">
              <a:defRPr/>
            </a:pPr>
            <a:r>
              <a:rPr lang="en-US" altLang="zh-CN" dirty="0">
                <a:latin typeface="隶书" pitchFamily="49" charset="-122"/>
                <a:ea typeface="隶书" pitchFamily="49" charset="-122"/>
              </a:rPr>
              <a:t>     </a:t>
            </a:r>
          </a:p>
          <a:p>
            <a:pPr eaLnBrk="1" hangingPunct="1">
              <a:defRPr/>
            </a:pPr>
            <a:r>
              <a:rPr lang="zh-CN" altLang="en-US" dirty="0">
                <a:latin typeface="隶书" pitchFamily="49" charset="-122"/>
                <a:ea typeface="隶书" pitchFamily="49" charset="-122"/>
              </a:rPr>
              <a:t>自然为</a:t>
            </a:r>
            <a:r>
              <a:rPr lang="zh-CN" altLang="en-US" dirty="0">
                <a:ea typeface="隶书" pitchFamily="49" charset="-122"/>
              </a:rPr>
              <a:t>“</a:t>
            </a:r>
            <a:r>
              <a:rPr lang="en-US" altLang="zh-CN" dirty="0" err="1">
                <a:latin typeface="隶书" pitchFamily="49" charset="-122"/>
                <a:ea typeface="隶书" pitchFamily="49" charset="-122"/>
              </a:rPr>
              <a:t>physis</a:t>
            </a:r>
            <a:r>
              <a:rPr lang="en-US" altLang="zh-CN" dirty="0">
                <a:ea typeface="隶书" pitchFamily="49" charset="-122"/>
              </a:rPr>
              <a:t>”</a:t>
            </a:r>
            <a:endParaRPr lang="zh-CN" altLang="en-US" dirty="0">
              <a:latin typeface="隶书" pitchFamily="49" charset="-122"/>
              <a:ea typeface="隶书" pitchFamily="49" charset="-122"/>
            </a:endParaRPr>
          </a:p>
          <a:p>
            <a:pPr eaLnBrk="1" hangingPunct="1">
              <a:defRPr/>
            </a:pPr>
            <a:endParaRPr lang="en-US" altLang="zh-CN" dirty="0">
              <a:ea typeface="隶书" pitchFamily="49" charset="-122"/>
            </a:endParaRPr>
          </a:p>
          <a:p>
            <a:pPr eaLnBrk="1" hangingPunct="1">
              <a:defRPr/>
            </a:pPr>
            <a:r>
              <a:rPr lang="zh-CN" altLang="en-US" dirty="0">
                <a:latin typeface="隶书" pitchFamily="49" charset="-122"/>
                <a:ea typeface="隶书" pitchFamily="49" charset="-122"/>
              </a:rPr>
              <a:t>宇宙：上下四方为宇，古往今来为宙</a:t>
            </a:r>
          </a:p>
          <a:p>
            <a:pPr eaLnBrk="1" hangingPunct="1">
              <a:defRPr/>
            </a:pPr>
            <a:endParaRPr lang="en-US" altLang="zh-CN" dirty="0"/>
          </a:p>
        </p:txBody>
      </p:sp>
      <p:sp>
        <p:nvSpPr>
          <p:cNvPr id="7" name="右箭头 6"/>
          <p:cNvSpPr/>
          <p:nvPr/>
        </p:nvSpPr>
        <p:spPr bwMode="auto">
          <a:xfrm>
            <a:off x="5500688" y="1928813"/>
            <a:ext cx="977900" cy="484187"/>
          </a:xfrm>
          <a:prstGeom prst="rightArrow">
            <a:avLst/>
          </a:prstGeom>
          <a:solidFill>
            <a:schemeClr val="accent1">
              <a:lumMod val="25000"/>
            </a:schemeClr>
          </a:solidFill>
          <a:ln w="9525" cap="flat" cmpd="sng" algn="ctr">
            <a:noFill/>
            <a:prstDash val="solid"/>
            <a:round/>
            <a:headEnd type="none" w="med" len="med"/>
            <a:tailEnd type="none" w="med" len="med"/>
          </a:ln>
          <a:effectLst/>
        </p:spPr>
        <p:txBody>
          <a:bodyPr/>
          <a:lstStyle/>
          <a:p>
            <a:pPr marL="342900" indent="-342900">
              <a:defRPr/>
            </a:pP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 </a:t>
            </a:r>
          </a:p>
        </p:txBody>
      </p:sp>
      <p:sp>
        <p:nvSpPr>
          <p:cNvPr id="97283"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2 </a:t>
            </a:r>
            <a:r>
              <a:rPr lang="zh-CN" altLang="en-US">
                <a:latin typeface="隶书" pitchFamily="49" charset="-122"/>
                <a:ea typeface="隶书" pitchFamily="49" charset="-122"/>
              </a:rPr>
              <a:t>能量守恒定律：自然界各种物质运动形式之间的相互联系，相互转化，而不是彼此无关。物理学的第二次大综合。</a:t>
            </a:r>
          </a:p>
          <a:p>
            <a:pPr eaLnBrk="1" hangingPunct="1"/>
            <a:r>
              <a:rPr lang="en-US" altLang="zh-CN">
                <a:latin typeface="隶书" pitchFamily="49" charset="-122"/>
                <a:ea typeface="隶书" pitchFamily="49" charset="-122"/>
              </a:rPr>
              <a:t>3 </a:t>
            </a:r>
            <a:r>
              <a:rPr lang="zh-CN" altLang="en-US">
                <a:latin typeface="隶书" pitchFamily="49" charset="-122"/>
                <a:ea typeface="隶书" pitchFamily="49" charset="-122"/>
              </a:rPr>
              <a:t>电磁理论：即法拉第把电和磁联系起来。麦克斯韦证明光是一种电磁波。把世界统一了起来。</a:t>
            </a:r>
          </a:p>
          <a:p>
            <a:pPr eaLnBrk="1" hangingPunct="1"/>
            <a:endParaRPr lang="en-US" altLang="zh-CN">
              <a:latin typeface="隶书" pitchFamily="49" charset="-122"/>
              <a:ea typeface="隶书" pitchFamily="49" charset="-122"/>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四 化学方面</a:t>
            </a:r>
          </a:p>
        </p:txBody>
      </p:sp>
      <p:sp>
        <p:nvSpPr>
          <p:cNvPr id="98307"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有机物、无机物统一。</a:t>
            </a:r>
            <a:r>
              <a:rPr lang="en-US" altLang="zh-CN">
                <a:latin typeface="隶书" pitchFamily="49" charset="-122"/>
                <a:ea typeface="隶书" pitchFamily="49" charset="-122"/>
              </a:rPr>
              <a:t>1828</a:t>
            </a:r>
            <a:r>
              <a:rPr lang="zh-CN" altLang="en-US">
                <a:latin typeface="隶书" pitchFamily="49" charset="-122"/>
                <a:ea typeface="隶书" pitchFamily="49" charset="-122"/>
              </a:rPr>
              <a:t>年韦勒用氰酸与氨合成了尿素，打破了有机物与无机物之间的界线。</a:t>
            </a:r>
          </a:p>
          <a:p>
            <a:pPr eaLnBrk="1" hangingPunct="1"/>
            <a:r>
              <a:rPr lang="zh-CN" altLang="en-US">
                <a:latin typeface="隶书" pitchFamily="49" charset="-122"/>
                <a:ea typeface="隶书" pitchFamily="49" charset="-122"/>
              </a:rPr>
              <a:t>门捷列夫制定的元素周期表把各种元素联系起来。</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五 生物学方面</a:t>
            </a:r>
          </a:p>
        </p:txBody>
      </p:sp>
      <p:sp>
        <p:nvSpPr>
          <p:cNvPr id="99331"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细胞学说：动植物由细胞组成，打破了物种之间的界线。</a:t>
            </a:r>
          </a:p>
          <a:p>
            <a:pPr eaLnBrk="1" hangingPunct="1"/>
            <a:r>
              <a:rPr lang="zh-CN" altLang="en-US">
                <a:latin typeface="隶书" pitchFamily="49" charset="-122"/>
                <a:ea typeface="隶书" pitchFamily="49" charset="-122"/>
              </a:rPr>
              <a:t>达尔文</a:t>
            </a:r>
            <a:r>
              <a:rPr lang="en-US" altLang="zh-CN">
                <a:latin typeface="隶书" pitchFamily="49" charset="-122"/>
                <a:ea typeface="隶书" pitchFamily="49" charset="-122"/>
              </a:rPr>
              <a:t>《</a:t>
            </a:r>
            <a:r>
              <a:rPr lang="zh-CN" altLang="en-US">
                <a:latin typeface="隶书" pitchFamily="49" charset="-122"/>
                <a:ea typeface="隶书" pitchFamily="49" charset="-122"/>
              </a:rPr>
              <a:t>物种起源</a:t>
            </a:r>
            <a:r>
              <a:rPr lang="en-US" altLang="zh-CN">
                <a:latin typeface="隶书" pitchFamily="49" charset="-122"/>
                <a:ea typeface="隶书" pitchFamily="49" charset="-122"/>
              </a:rPr>
              <a:t>》</a:t>
            </a:r>
            <a:r>
              <a:rPr lang="zh-CN" altLang="en-US">
                <a:latin typeface="隶书" pitchFamily="49" charset="-122"/>
                <a:ea typeface="隶书" pitchFamily="49" charset="-122"/>
              </a:rPr>
              <a:t>说明生物演化的连续性。</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rrowheads="1"/>
          </p:cNvSpPr>
          <p:nvPr>
            <p:ph type="title"/>
          </p:nvPr>
        </p:nvSpPr>
        <p:spPr/>
        <p:txBody>
          <a:bodyPr/>
          <a:lstStyle/>
          <a:p>
            <a:pPr eaLnBrk="1" hangingPunct="1"/>
            <a:r>
              <a:rPr lang="en-US" altLang="zh-CN" dirty="0">
                <a:latin typeface="隶书" pitchFamily="49" charset="-122"/>
                <a:ea typeface="隶书" pitchFamily="49" charset="-122"/>
              </a:rPr>
              <a:t>§3.2</a:t>
            </a:r>
            <a:r>
              <a:rPr lang="zh-CN" altLang="en-US" dirty="0">
                <a:latin typeface="隶书" pitchFamily="49" charset="-122"/>
                <a:ea typeface="隶书" pitchFamily="49" charset="-122"/>
              </a:rPr>
              <a:t>自然辩证法的创立</a:t>
            </a:r>
          </a:p>
        </p:txBody>
      </p:sp>
      <p:sp>
        <p:nvSpPr>
          <p:cNvPr id="100355"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辩证唯物主义自然观，是马克思与恩格斯创立的。主要是恩格斯创立的，集中体现在</a:t>
            </a:r>
            <a:r>
              <a:rPr lang="en-US" altLang="zh-CN">
                <a:latin typeface="隶书" pitchFamily="49" charset="-122"/>
                <a:ea typeface="隶书" pitchFamily="49" charset="-122"/>
              </a:rPr>
              <a:t>《</a:t>
            </a:r>
            <a:r>
              <a:rPr lang="zh-CN" altLang="en-US">
                <a:latin typeface="隶书" pitchFamily="49" charset="-122"/>
                <a:ea typeface="隶书" pitchFamily="49" charset="-122"/>
              </a:rPr>
              <a:t>自然辩证法</a:t>
            </a:r>
            <a:r>
              <a:rPr lang="en-US" altLang="zh-CN">
                <a:latin typeface="隶书" pitchFamily="49" charset="-122"/>
                <a:ea typeface="隶书" pitchFamily="49" charset="-122"/>
              </a:rPr>
              <a:t>》</a:t>
            </a:r>
            <a:r>
              <a:rPr lang="zh-CN" altLang="en-US">
                <a:latin typeface="隶书" pitchFamily="49" charset="-122"/>
                <a:ea typeface="隶书" pitchFamily="49" charset="-122"/>
              </a:rPr>
              <a:t>和</a:t>
            </a:r>
            <a:r>
              <a:rPr lang="en-US" altLang="zh-CN">
                <a:latin typeface="隶书" pitchFamily="49" charset="-122"/>
                <a:ea typeface="隶书" pitchFamily="49" charset="-122"/>
              </a:rPr>
              <a:t>《</a:t>
            </a:r>
            <a:r>
              <a:rPr lang="zh-CN" altLang="en-US">
                <a:latin typeface="隶书" pitchFamily="49" charset="-122"/>
                <a:ea typeface="隶书" pitchFamily="49" charset="-122"/>
              </a:rPr>
              <a:t>反杜林论</a:t>
            </a:r>
            <a:r>
              <a:rPr lang="en-US" altLang="zh-CN">
                <a:latin typeface="隶书" pitchFamily="49" charset="-122"/>
                <a:ea typeface="隶书" pitchFamily="49" charset="-122"/>
              </a:rPr>
              <a:t>》</a:t>
            </a:r>
            <a:r>
              <a:rPr lang="zh-CN" altLang="en-US">
                <a:latin typeface="隶书" pitchFamily="49" charset="-122"/>
                <a:ea typeface="隶书" pitchFamily="49" charset="-122"/>
              </a:rPr>
              <a:t>中。</a:t>
            </a:r>
          </a:p>
          <a:p>
            <a:pPr eaLnBrk="1" hangingPunct="1"/>
            <a:r>
              <a:rPr lang="zh-CN" altLang="en-US">
                <a:latin typeface="隶书" pitchFamily="49" charset="-122"/>
                <a:ea typeface="隶书" pitchFamily="49" charset="-122"/>
              </a:rPr>
              <a:t>概括和总结了时代自然科学的成果，批判地吸收了德国古典哲学的合理成分，建立起辩证唯物主义的自然观。</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rrowheads="1"/>
          </p:cNvSpPr>
          <p:nvPr>
            <p:ph type="title"/>
          </p:nvPr>
        </p:nvSpPr>
        <p:spPr/>
        <p:txBody>
          <a:bodyPr/>
          <a:lstStyle/>
          <a:p>
            <a:pPr eaLnBrk="1" hangingPunct="1"/>
            <a:r>
              <a:rPr lang="zh-CN" altLang="en-US">
                <a:latin typeface="隶书" pitchFamily="49" charset="-122"/>
                <a:ea typeface="隶书" pitchFamily="49" charset="-122"/>
              </a:rPr>
              <a:t>一 辩证唯物主义自然观的形成</a:t>
            </a:r>
          </a:p>
        </p:txBody>
      </p:sp>
      <p:sp>
        <p:nvSpPr>
          <p:cNvPr id="101379" name="Rectangle 3"/>
          <p:cNvSpPr>
            <a:spLocks noGrp="1" noRot="1" noChangeArrowheads="1"/>
          </p:cNvSpPr>
          <p:nvPr>
            <p:ph type="body" idx="1"/>
          </p:nvPr>
        </p:nvSpPr>
        <p:spPr/>
        <p:txBody>
          <a:bodyPr/>
          <a:lstStyle/>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最初转变：</a:t>
            </a:r>
          </a:p>
          <a:p>
            <a:pPr eaLnBrk="1" hangingPunct="1"/>
            <a:r>
              <a:rPr lang="zh-CN" altLang="en-US">
                <a:latin typeface="隶书" pitchFamily="49" charset="-122"/>
                <a:ea typeface="隶书" pitchFamily="49" charset="-122"/>
              </a:rPr>
              <a:t>马克思</a:t>
            </a:r>
            <a:r>
              <a:rPr lang="en-US" altLang="zh-CN">
                <a:latin typeface="隶书" pitchFamily="49" charset="-122"/>
                <a:ea typeface="隶书" pitchFamily="49" charset="-122"/>
              </a:rPr>
              <a:t>《1844</a:t>
            </a:r>
            <a:r>
              <a:rPr lang="zh-CN" altLang="en-US">
                <a:latin typeface="隶书" pitchFamily="49" charset="-122"/>
                <a:ea typeface="隶书" pitchFamily="49" charset="-122"/>
              </a:rPr>
              <a:t>年经济学</a:t>
            </a:r>
            <a:r>
              <a:rPr lang="en-US" altLang="zh-CN">
                <a:ea typeface="隶书" pitchFamily="49" charset="-122"/>
              </a:rPr>
              <a:t>——</a:t>
            </a:r>
            <a:r>
              <a:rPr lang="zh-CN" altLang="en-US">
                <a:latin typeface="隶书" pitchFamily="49" charset="-122"/>
                <a:ea typeface="隶书" pitchFamily="49" charset="-122"/>
              </a:rPr>
              <a:t>哲学手稿</a:t>
            </a:r>
            <a:r>
              <a:rPr lang="en-US" altLang="zh-CN">
                <a:latin typeface="隶书" pitchFamily="49" charset="-122"/>
                <a:ea typeface="隶书" pitchFamily="49" charset="-122"/>
              </a:rPr>
              <a:t>》</a:t>
            </a:r>
            <a:r>
              <a:rPr lang="zh-CN" altLang="en-US">
                <a:latin typeface="隶书" pitchFamily="49" charset="-122"/>
                <a:ea typeface="隶书" pitchFamily="49" charset="-122"/>
              </a:rPr>
              <a:t>：自然界是人类赖以生存的物质基础；自然界在人类出现之前已存在，人类是自然界的一部分，人类发展的历史本身是自然史的即自然界成为人的这一过程的一部分。</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2 </a:t>
            </a:r>
            <a:r>
              <a:rPr lang="zh-CN" altLang="en-US">
                <a:latin typeface="隶书" pitchFamily="49" charset="-122"/>
                <a:ea typeface="隶书" pitchFamily="49" charset="-122"/>
              </a:rPr>
              <a:t>辩证唯物主义自然观的建立</a:t>
            </a:r>
          </a:p>
        </p:txBody>
      </p:sp>
      <p:sp>
        <p:nvSpPr>
          <p:cNvPr id="102403"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恩格斯自然辩证法的中心思想：</a:t>
            </a:r>
          </a:p>
          <a:p>
            <a:pPr eaLnBrk="1" hangingPunct="1"/>
            <a:r>
              <a:rPr lang="en-US" altLang="zh-CN">
                <a:latin typeface="隶书" pitchFamily="49" charset="-122"/>
                <a:ea typeface="隶书" pitchFamily="49" charset="-122"/>
              </a:rPr>
              <a:t>1</a:t>
            </a:r>
            <a:r>
              <a:rPr lang="zh-CN" altLang="en-US">
                <a:latin typeface="隶书" pitchFamily="49" charset="-122"/>
                <a:ea typeface="隶书" pitchFamily="49" charset="-122"/>
              </a:rPr>
              <a:t>）物质和运动之不可分离（运动是物质的存在形态）；</a:t>
            </a:r>
          </a:p>
          <a:p>
            <a:pPr eaLnBrk="1" hangingPunct="1"/>
            <a:r>
              <a:rPr lang="en-US" altLang="zh-CN">
                <a:latin typeface="隶书" pitchFamily="49" charset="-122"/>
                <a:ea typeface="隶书" pitchFamily="49" charset="-122"/>
              </a:rPr>
              <a:t>2</a:t>
            </a:r>
            <a:r>
              <a:rPr lang="zh-CN" altLang="en-US">
                <a:latin typeface="隶书" pitchFamily="49" charset="-122"/>
                <a:ea typeface="隶书" pitchFamily="49" charset="-122"/>
              </a:rPr>
              <a:t>）运动的各种在性质上不同的形态以及研究这些形态的各种不同的科学（力学</a:t>
            </a:r>
            <a:r>
              <a:rPr lang="en-US" altLang="zh-CN">
                <a:ea typeface="隶书" pitchFamily="49" charset="-122"/>
              </a:rPr>
              <a:t>——</a:t>
            </a:r>
            <a:r>
              <a:rPr lang="zh-CN" altLang="en-US">
                <a:latin typeface="隶书" pitchFamily="49" charset="-122"/>
                <a:ea typeface="隶书" pitchFamily="49" charset="-122"/>
              </a:rPr>
              <a:t>物理学</a:t>
            </a:r>
            <a:r>
              <a:rPr lang="en-US" altLang="zh-CN">
                <a:ea typeface="隶书" pitchFamily="49" charset="-122"/>
              </a:rPr>
              <a:t>——</a:t>
            </a:r>
            <a:r>
              <a:rPr lang="zh-CN" altLang="en-US">
                <a:latin typeface="隶书" pitchFamily="49" charset="-122"/>
                <a:ea typeface="隶书" pitchFamily="49" charset="-122"/>
              </a:rPr>
              <a:t>化学</a:t>
            </a:r>
            <a:r>
              <a:rPr lang="en-US" altLang="zh-CN">
                <a:ea typeface="隶书" pitchFamily="49" charset="-122"/>
              </a:rPr>
              <a:t>——</a:t>
            </a:r>
            <a:r>
              <a:rPr lang="zh-CN" altLang="en-US">
                <a:latin typeface="隶书" pitchFamily="49" charset="-122"/>
                <a:ea typeface="隶书" pitchFamily="49" charset="-122"/>
              </a:rPr>
              <a:t>生物学）；</a:t>
            </a:r>
          </a:p>
          <a:p>
            <a:pPr eaLnBrk="1" hangingPunct="1"/>
            <a:r>
              <a:rPr lang="en-US" altLang="zh-CN">
                <a:latin typeface="隶书" pitchFamily="49" charset="-122"/>
                <a:ea typeface="隶书" pitchFamily="49" charset="-122"/>
              </a:rPr>
              <a:t>3</a:t>
            </a:r>
            <a:r>
              <a:rPr lang="zh-CN" altLang="en-US">
                <a:latin typeface="隶书" pitchFamily="49" charset="-122"/>
                <a:ea typeface="隶书" pitchFamily="49" charset="-122"/>
              </a:rPr>
              <a:t>）从一种运动形式辨证地过渡到另一种运动形式以及相应地从 一种科学辩正地过渡到另一种科学。</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rrowheads="1"/>
          </p:cNvSpPr>
          <p:nvPr>
            <p:ph type="title"/>
          </p:nvPr>
        </p:nvSpPr>
        <p:spPr/>
        <p:txBody>
          <a:bodyPr/>
          <a:lstStyle/>
          <a:p>
            <a:pPr eaLnBrk="1" hangingPunct="1"/>
            <a:r>
              <a:rPr lang="en-US" altLang="zh-CN" dirty="0">
                <a:latin typeface="隶书" pitchFamily="49" charset="-122"/>
                <a:ea typeface="隶书" pitchFamily="49" charset="-122"/>
              </a:rPr>
              <a:t>3 </a:t>
            </a:r>
            <a:r>
              <a:rPr lang="zh-CN" altLang="en-US" dirty="0">
                <a:latin typeface="隶书" pitchFamily="49" charset="-122"/>
                <a:ea typeface="隶书" pitchFamily="49" charset="-122"/>
              </a:rPr>
              <a:t>辩证唯物主义自然观的发展</a:t>
            </a:r>
          </a:p>
        </p:txBody>
      </p:sp>
      <p:sp>
        <p:nvSpPr>
          <p:cNvPr id="103427"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列宁在</a:t>
            </a:r>
            <a:r>
              <a:rPr lang="en-US" altLang="zh-CN">
                <a:latin typeface="隶书" pitchFamily="49" charset="-122"/>
                <a:ea typeface="隶书" pitchFamily="49" charset="-122"/>
              </a:rPr>
              <a:t>《</a:t>
            </a:r>
            <a:r>
              <a:rPr lang="zh-CN" altLang="en-US">
                <a:latin typeface="隶书" pitchFamily="49" charset="-122"/>
                <a:ea typeface="隶书" pitchFamily="49" charset="-122"/>
              </a:rPr>
              <a:t>唯物论与经验批判论</a:t>
            </a:r>
            <a:r>
              <a:rPr lang="en-US" altLang="zh-CN">
                <a:latin typeface="隶书" pitchFamily="49" charset="-122"/>
                <a:ea typeface="隶书" pitchFamily="49" charset="-122"/>
              </a:rPr>
              <a:t>》</a:t>
            </a:r>
            <a:r>
              <a:rPr lang="zh-CN" altLang="en-US">
                <a:latin typeface="隶书" pitchFamily="49" charset="-122"/>
                <a:ea typeface="隶书" pitchFamily="49" charset="-122"/>
              </a:rPr>
              <a:t>中提出了与恩格斯相近的思想，而这些被物理学革命所证实；</a:t>
            </a:r>
          </a:p>
          <a:p>
            <a:pPr eaLnBrk="1" hangingPunct="1"/>
            <a:r>
              <a:rPr lang="zh-CN" altLang="en-US">
                <a:latin typeface="隶书" pitchFamily="49" charset="-122"/>
                <a:ea typeface="隶书" pitchFamily="49" charset="-122"/>
              </a:rPr>
              <a:t>运动是物质存在的形式，世界具有物质的统一性，物质和运动不能创造也不能消灭，运动着的物质的一种形态可以转化为另一种形态。</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§3.3</a:t>
            </a:r>
            <a:r>
              <a:rPr lang="zh-CN" altLang="en-US">
                <a:latin typeface="隶书" pitchFamily="49" charset="-122"/>
                <a:ea typeface="隶书" pitchFamily="49" charset="-122"/>
              </a:rPr>
              <a:t>物理学革命</a:t>
            </a:r>
          </a:p>
        </p:txBody>
      </p:sp>
      <p:sp>
        <p:nvSpPr>
          <p:cNvPr id="104451"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一 旧的物质理论</a:t>
            </a:r>
          </a:p>
          <a:p>
            <a:pPr lvl="1" eaLnBrk="1" hangingPunct="1"/>
            <a:r>
              <a:rPr lang="zh-CN" altLang="en-US">
                <a:latin typeface="隶书" pitchFamily="49" charset="-122"/>
                <a:ea typeface="隶书" pitchFamily="49" charset="-122"/>
              </a:rPr>
              <a:t>自然界被看作是分割开的固体颗粒，在空间中运动。</a:t>
            </a:r>
          </a:p>
          <a:p>
            <a:pPr lvl="1" eaLnBrk="1" hangingPunct="1"/>
            <a:r>
              <a:rPr lang="zh-CN" altLang="en-US">
                <a:latin typeface="隶书" pitchFamily="49" charset="-122"/>
                <a:ea typeface="隶书" pitchFamily="49" charset="-122"/>
              </a:rPr>
              <a:t>每个颗粒是一个原子，基本性质不可入性即不可分，也不可毁灭。</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a. </a:t>
            </a:r>
            <a:r>
              <a:rPr lang="zh-CN" altLang="en-US">
                <a:latin typeface="隶书" pitchFamily="49" charset="-122"/>
                <a:ea typeface="隶书" pitchFamily="49" charset="-122"/>
              </a:rPr>
              <a:t>旧物质理论面对的难题：</a:t>
            </a:r>
          </a:p>
        </p:txBody>
      </p:sp>
      <p:sp>
        <p:nvSpPr>
          <p:cNvPr id="105475"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碰撞与吸引的矛盾；</a:t>
            </a:r>
          </a:p>
          <a:p>
            <a:pPr eaLnBrk="1" hangingPunct="1"/>
            <a:r>
              <a:rPr lang="zh-CN" altLang="en-US">
                <a:latin typeface="隶书" pitchFamily="49" charset="-122"/>
                <a:ea typeface="隶书" pitchFamily="49" charset="-122"/>
              </a:rPr>
              <a:t>物质的颗粒性与以太的矛盾；</a:t>
            </a:r>
          </a:p>
          <a:p>
            <a:pPr eaLnBrk="1" hangingPunct="1"/>
            <a:r>
              <a:rPr lang="zh-CN" altLang="en-US">
                <a:latin typeface="隶书" pitchFamily="49" charset="-122"/>
                <a:ea typeface="隶书" pitchFamily="49" charset="-122"/>
              </a:rPr>
              <a:t>原子量与化学性质的矛盾；</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rrowheads="1"/>
          </p:cNvSpPr>
          <p:nvPr>
            <p:ph type="title"/>
          </p:nvPr>
        </p:nvSpPr>
        <p:spPr/>
        <p:txBody>
          <a:bodyPr/>
          <a:lstStyle/>
          <a:p>
            <a:pPr eaLnBrk="1" hangingPunct="1"/>
            <a:r>
              <a:rPr lang="en-US" altLang="zh-CN">
                <a:latin typeface="隶书" pitchFamily="49" charset="-122"/>
                <a:ea typeface="隶书" pitchFamily="49" charset="-122"/>
              </a:rPr>
              <a:t>b .</a:t>
            </a:r>
            <a:r>
              <a:rPr lang="zh-CN" altLang="en-US">
                <a:latin typeface="隶书" pitchFamily="49" charset="-122"/>
                <a:ea typeface="隶书" pitchFamily="49" charset="-122"/>
              </a:rPr>
              <a:t>物理学新发现及其意义：</a:t>
            </a:r>
          </a:p>
        </p:txBody>
      </p:sp>
      <p:sp>
        <p:nvSpPr>
          <p:cNvPr id="106499" name="Rectangle 3"/>
          <p:cNvSpPr>
            <a:spLocks noGrp="1" noRot="1" noChangeArrowheads="1"/>
          </p:cNvSpPr>
          <p:nvPr>
            <p:ph type="body" idx="1"/>
          </p:nvPr>
        </p:nvSpPr>
        <p:spPr/>
        <p:txBody>
          <a:bodyPr/>
          <a:lstStyle/>
          <a:p>
            <a:pPr eaLnBrk="1" hangingPunct="1"/>
            <a:r>
              <a:rPr lang="zh-CN" altLang="en-US">
                <a:latin typeface="隶书" pitchFamily="49" charset="-122"/>
                <a:ea typeface="隶书" pitchFamily="49" charset="-122"/>
              </a:rPr>
              <a:t>新发现：</a:t>
            </a:r>
          </a:p>
          <a:p>
            <a:pPr lvl="1" eaLnBrk="1" hangingPunct="1"/>
            <a:r>
              <a:rPr lang="en-US" altLang="zh-CN">
                <a:latin typeface="隶书" pitchFamily="49" charset="-122"/>
                <a:ea typeface="隶书" pitchFamily="49" charset="-122"/>
              </a:rPr>
              <a:t>1895</a:t>
            </a:r>
            <a:r>
              <a:rPr lang="zh-CN" altLang="en-US">
                <a:latin typeface="隶书" pitchFamily="49" charset="-122"/>
                <a:ea typeface="隶书" pitchFamily="49" charset="-122"/>
              </a:rPr>
              <a:t>年伦琴发现</a:t>
            </a:r>
            <a:r>
              <a:rPr lang="en-US" altLang="zh-CN">
                <a:latin typeface="隶书" pitchFamily="49" charset="-122"/>
                <a:ea typeface="隶书" pitchFamily="49" charset="-122"/>
              </a:rPr>
              <a:t>X</a:t>
            </a:r>
            <a:r>
              <a:rPr lang="zh-CN" altLang="en-US">
                <a:latin typeface="隶书" pitchFamily="49" charset="-122"/>
                <a:ea typeface="隶书" pitchFamily="49" charset="-122"/>
              </a:rPr>
              <a:t>射线；</a:t>
            </a:r>
          </a:p>
          <a:p>
            <a:pPr lvl="1" eaLnBrk="1" hangingPunct="1"/>
            <a:r>
              <a:rPr lang="en-US" altLang="zh-CN">
                <a:latin typeface="隶书" pitchFamily="49" charset="-122"/>
                <a:ea typeface="隶书" pitchFamily="49" charset="-122"/>
              </a:rPr>
              <a:t>1896</a:t>
            </a:r>
            <a:r>
              <a:rPr lang="zh-CN" altLang="en-US">
                <a:latin typeface="隶书" pitchFamily="49" charset="-122"/>
                <a:ea typeface="隶书" pitchFamily="49" charset="-122"/>
              </a:rPr>
              <a:t>年贝克勒尔发现铀的放射性；</a:t>
            </a:r>
          </a:p>
          <a:p>
            <a:pPr lvl="1" eaLnBrk="1" hangingPunct="1"/>
            <a:r>
              <a:rPr lang="en-US" altLang="zh-CN">
                <a:latin typeface="隶书" pitchFamily="49" charset="-122"/>
                <a:ea typeface="隶书" pitchFamily="49" charset="-122"/>
              </a:rPr>
              <a:t>1897</a:t>
            </a:r>
            <a:r>
              <a:rPr lang="zh-CN" altLang="en-US">
                <a:latin typeface="隶书" pitchFamily="49" charset="-122"/>
                <a:ea typeface="隶书" pitchFamily="49" charset="-122"/>
              </a:rPr>
              <a:t>年汤姆逊发现电子；</a:t>
            </a:r>
          </a:p>
          <a:p>
            <a:pPr eaLnBrk="1" hangingPunct="1"/>
            <a:r>
              <a:rPr lang="zh-CN" altLang="en-US">
                <a:latin typeface="隶书" pitchFamily="49" charset="-122"/>
                <a:ea typeface="隶书" pitchFamily="49" charset="-122"/>
              </a:rPr>
              <a:t>意义：</a:t>
            </a:r>
          </a:p>
          <a:p>
            <a:pPr lvl="1" eaLnBrk="1" hangingPunct="1"/>
            <a:r>
              <a:rPr lang="zh-CN" altLang="en-US">
                <a:latin typeface="隶书" pitchFamily="49" charset="-122"/>
                <a:ea typeface="隶书" pitchFamily="49" charset="-122"/>
              </a:rPr>
              <a:t>动摇原子不可分的思想；</a:t>
            </a:r>
          </a:p>
          <a:p>
            <a:pPr lvl="1" eaLnBrk="1" hangingPunct="1"/>
            <a:r>
              <a:rPr lang="zh-CN" altLang="en-US">
                <a:latin typeface="隶书" pitchFamily="49" charset="-122"/>
                <a:ea typeface="隶书" pitchFamily="49" charset="-122"/>
              </a:rPr>
              <a:t>解决旧物质理论难题；</a:t>
            </a:r>
          </a:p>
          <a:p>
            <a:pPr lvl="1" eaLnBrk="1" hangingPunct="1"/>
            <a:r>
              <a:rPr lang="zh-CN" altLang="en-US">
                <a:latin typeface="隶书" pitchFamily="49" charset="-122"/>
                <a:ea typeface="隶书" pitchFamily="49" charset="-122"/>
              </a:rPr>
              <a:t>成为新物理学建立的基础；</a:t>
            </a:r>
          </a:p>
          <a:p>
            <a:pPr lvl="1" eaLnBrk="1" hangingPunct="1"/>
            <a:r>
              <a:rPr lang="zh-CN" altLang="en-US">
                <a:latin typeface="隶书" pitchFamily="49" charset="-122"/>
                <a:ea typeface="隶书" pitchFamily="49" charset="-122"/>
              </a:rPr>
              <a:t>开创了放射性研究和原子物理学的研究。</a:t>
            </a:r>
          </a:p>
        </p:txBody>
      </p:sp>
    </p:spTree>
  </p:cSld>
  <p:clrMapOvr>
    <a:masterClrMapping/>
  </p:clrMapOvr>
</p:sld>
</file>

<file path=ppt/theme/theme1.xml><?xml version="1.0" encoding="utf-8"?>
<a:theme xmlns:a="http://schemas.openxmlformats.org/drawingml/2006/main" name="万里长城">
  <a:themeElements>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fontScheme name="万里长城">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kumimoji="0" lang="zh-CN" altLang="en-US" sz="3200" b="0" i="0" u="none" strike="noStrike" cap="none" normalizeH="0" baseline="0" smtClean="0">
            <a:ln>
              <a:noFill/>
            </a:ln>
            <a:solidFill>
              <a:schemeClr val="tx1"/>
            </a:solidFill>
            <a:effectLst/>
            <a:latin typeface="隶书" pitchFamily="49" charset="-122"/>
            <a:ea typeface="隶书" pitchFamily="49"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folHlink"/>
          </a:buClr>
          <a:buSzTx/>
          <a:buFont typeface="Wingdings" pitchFamily="2" charset="2"/>
          <a:buNone/>
          <a:tabLst/>
          <a:defRPr kumimoji="0" lang="zh-CN" altLang="en-US" sz="3200" b="0" i="0" u="none" strike="noStrike" cap="none" normalizeH="0" baseline="0" smtClean="0">
            <a:ln>
              <a:noFill/>
            </a:ln>
            <a:solidFill>
              <a:schemeClr val="tx1"/>
            </a:solidFill>
            <a:effectLst/>
            <a:latin typeface="隶书" pitchFamily="49" charset="-122"/>
            <a:ea typeface="隶书" pitchFamily="49" charset="-122"/>
          </a:defRPr>
        </a:defPPr>
      </a:lstStyle>
    </a:lnDef>
  </a:objectDefaults>
  <a:extraClrSchemeLst>
    <a:extraClrScheme>
      <a:clrScheme name="万里长城 1">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800080"/>
        </a:hlink>
        <a:folHlink>
          <a:srgbClr val="FF6600"/>
        </a:folHlink>
      </a:clrScheme>
      <a:clrMap bg1="lt1" tx1="dk1" bg2="lt2" tx2="dk2" accent1="accent1" accent2="accent2" accent3="accent3" accent4="accent4" accent5="accent5" accent6="accent6" hlink="hlink" folHlink="folHlink"/>
    </a:extraClrScheme>
    <a:extraClrScheme>
      <a:clrScheme name="万里长城 2">
        <a:dk1>
          <a:srgbClr val="000000"/>
        </a:dk1>
        <a:lt1>
          <a:srgbClr val="8EA4EA"/>
        </a:lt1>
        <a:dk2>
          <a:srgbClr val="0033CC"/>
        </a:dk2>
        <a:lt2>
          <a:srgbClr val="969696"/>
        </a:lt2>
        <a:accent1>
          <a:srgbClr val="86B5B6"/>
        </a:accent1>
        <a:accent2>
          <a:srgbClr val="FFCC66"/>
        </a:accent2>
        <a:accent3>
          <a:srgbClr val="C6CFF3"/>
        </a:accent3>
        <a:accent4>
          <a:srgbClr val="000000"/>
        </a:accent4>
        <a:accent5>
          <a:srgbClr val="C3D7D7"/>
        </a:accent5>
        <a:accent6>
          <a:srgbClr val="E7B95C"/>
        </a:accent6>
        <a:hlink>
          <a:srgbClr val="626292"/>
        </a:hlink>
        <a:folHlink>
          <a:srgbClr val="A2366C"/>
        </a:folHlink>
      </a:clrScheme>
      <a:clrMap bg1="lt1" tx1="dk1" bg2="lt2" tx2="dk2" accent1="accent1" accent2="accent2" accent3="accent3" accent4="accent4" accent5="accent5" accent6="accent6" hlink="hlink" folHlink="folHlink"/>
    </a:extraClrScheme>
    <a:extraClrScheme>
      <a:clrScheme name="万里长城 3">
        <a:dk1>
          <a:srgbClr val="0000FF"/>
        </a:dk1>
        <a:lt1>
          <a:srgbClr val="C0C0C0"/>
        </a:lt1>
        <a:dk2>
          <a:srgbClr val="000000"/>
        </a:dk2>
        <a:lt2>
          <a:srgbClr val="B2B2B2"/>
        </a:lt2>
        <a:accent1>
          <a:srgbClr val="FFCC99"/>
        </a:accent1>
        <a:accent2>
          <a:srgbClr val="FF99CC"/>
        </a:accent2>
        <a:accent3>
          <a:srgbClr val="DCDCDC"/>
        </a:accent3>
        <a:accent4>
          <a:srgbClr val="0000DA"/>
        </a:accent4>
        <a:accent5>
          <a:srgbClr val="FFE2CA"/>
        </a:accent5>
        <a:accent6>
          <a:srgbClr val="E78AB9"/>
        </a:accent6>
        <a:hlink>
          <a:srgbClr val="9C4070"/>
        </a:hlink>
        <a:folHlink>
          <a:srgbClr val="00716E"/>
        </a:folHlink>
      </a:clrScheme>
      <a:clrMap bg1="lt1" tx1="dk1" bg2="lt2" tx2="dk2" accent1="accent1" accent2="accent2" accent3="accent3" accent4="accent4" accent5="accent5" accent6="accent6" hlink="hlink" folHlink="folHlink"/>
    </a:extraClrScheme>
    <a:extraClrScheme>
      <a:clrScheme name="万里长城 4">
        <a:dk1>
          <a:srgbClr val="0029AC"/>
        </a:dk1>
        <a:lt1>
          <a:srgbClr val="CCFFCC"/>
        </a:lt1>
        <a:dk2>
          <a:srgbClr val="993366"/>
        </a:dk2>
        <a:lt2>
          <a:srgbClr val="969696"/>
        </a:lt2>
        <a:accent1>
          <a:srgbClr val="FFCC99"/>
        </a:accent1>
        <a:accent2>
          <a:srgbClr val="6699FF"/>
        </a:accent2>
        <a:accent3>
          <a:srgbClr val="E2FFE2"/>
        </a:accent3>
        <a:accent4>
          <a:srgbClr val="002192"/>
        </a:accent4>
        <a:accent5>
          <a:srgbClr val="FFE2CA"/>
        </a:accent5>
        <a:accent6>
          <a:srgbClr val="5C8AE7"/>
        </a:accent6>
        <a:hlink>
          <a:srgbClr val="006600"/>
        </a:hlink>
        <a:folHlink>
          <a:srgbClr val="3366FF"/>
        </a:folHlink>
      </a:clrScheme>
      <a:clrMap bg1="lt1" tx1="dk1" bg2="lt2" tx2="dk2" accent1="accent1" accent2="accent2" accent3="accent3" accent4="accent4" accent5="accent5" accent6="accent6" hlink="hlink" folHlink="folHlink"/>
    </a:extraClrScheme>
    <a:extraClrScheme>
      <a:clrScheme name="万里长城 5">
        <a:dk1>
          <a:srgbClr val="333333"/>
        </a:dk1>
        <a:lt1>
          <a:srgbClr val="FF99CC"/>
        </a:lt1>
        <a:dk2>
          <a:srgbClr val="006600"/>
        </a:dk2>
        <a:lt2>
          <a:srgbClr val="B2B2B2"/>
        </a:lt2>
        <a:accent1>
          <a:srgbClr val="FFFF66"/>
        </a:accent1>
        <a:accent2>
          <a:srgbClr val="33CCFF"/>
        </a:accent2>
        <a:accent3>
          <a:srgbClr val="FFCAE2"/>
        </a:accent3>
        <a:accent4>
          <a:srgbClr val="2A2A2A"/>
        </a:accent4>
        <a:accent5>
          <a:srgbClr val="FFFFB8"/>
        </a:accent5>
        <a:accent6>
          <a:srgbClr val="2DB9E7"/>
        </a:accent6>
        <a:hlink>
          <a:srgbClr val="6600FF"/>
        </a:hlink>
        <a:folHlink>
          <a:srgbClr val="CC0066"/>
        </a:folHlink>
      </a:clrScheme>
      <a:clrMap bg1="lt1" tx1="dk1" bg2="lt2" tx2="dk2" accent1="accent1" accent2="accent2" accent3="accent3" accent4="accent4" accent5="accent5" accent6="accent6" hlink="hlink" folHlink="folHlink"/>
    </a:extraClrScheme>
    <a:extraClrScheme>
      <a:clrScheme name="万里长城 6">
        <a:dk1>
          <a:srgbClr val="000000"/>
        </a:dk1>
        <a:lt1>
          <a:srgbClr val="FFFFCC"/>
        </a:lt1>
        <a:dk2>
          <a:srgbClr val="6756A6"/>
        </a:dk2>
        <a:lt2>
          <a:srgbClr val="969696"/>
        </a:lt2>
        <a:accent1>
          <a:srgbClr val="99CCFF"/>
        </a:accent1>
        <a:accent2>
          <a:srgbClr val="008000"/>
        </a:accent2>
        <a:accent3>
          <a:srgbClr val="FFFFE2"/>
        </a:accent3>
        <a:accent4>
          <a:srgbClr val="000000"/>
        </a:accent4>
        <a:accent5>
          <a:srgbClr val="CAE2FF"/>
        </a:accent5>
        <a:accent6>
          <a:srgbClr val="007300"/>
        </a:accent6>
        <a:hlink>
          <a:srgbClr val="990033"/>
        </a:hlink>
        <a:folHlink>
          <a:srgbClr val="9900CC"/>
        </a:folHlink>
      </a:clrScheme>
      <a:clrMap bg1="lt1" tx1="dk1" bg2="lt2" tx2="dk2" accent1="accent1" accent2="accent2" accent3="accent3" accent4="accent4" accent5="accent5" accent6="accent6" hlink="hlink" folHlink="folHlink"/>
    </a:extraClrScheme>
    <a:extraClrScheme>
      <a:clrScheme name="万里长城 7">
        <a:dk1>
          <a:srgbClr val="CC3300"/>
        </a:dk1>
        <a:lt1>
          <a:srgbClr val="99CCFF"/>
        </a:lt1>
        <a:dk2>
          <a:srgbClr val="003399"/>
        </a:dk2>
        <a:lt2>
          <a:srgbClr val="969696"/>
        </a:lt2>
        <a:accent1>
          <a:srgbClr val="CED7FE"/>
        </a:accent1>
        <a:accent2>
          <a:srgbClr val="FFFFFF"/>
        </a:accent2>
        <a:accent3>
          <a:srgbClr val="CAE2FF"/>
        </a:accent3>
        <a:accent4>
          <a:srgbClr val="AE2A00"/>
        </a:accent4>
        <a:accent5>
          <a:srgbClr val="E3E8FE"/>
        </a:accent5>
        <a:accent6>
          <a:srgbClr val="E7E7E7"/>
        </a:accent6>
        <a:hlink>
          <a:srgbClr val="006600"/>
        </a:hlink>
        <a:folHlink>
          <a:srgbClr val="777777"/>
        </a:folHlink>
      </a:clrScheme>
      <a:clrMap bg1="lt1" tx1="dk1" bg2="lt2" tx2="dk2" accent1="accent1" accent2="accent2" accent3="accent3" accent4="accent4" accent5="accent5" accent6="accent6" hlink="hlink" folHlink="folHlink"/>
    </a:extraClrScheme>
    <a:extraClrScheme>
      <a:clrScheme name="万里长城 8">
        <a:dk1>
          <a:srgbClr val="006600"/>
        </a:dk1>
        <a:lt1>
          <a:srgbClr val="FFCC99"/>
        </a:lt1>
        <a:dk2>
          <a:srgbClr val="000000"/>
        </a:dk2>
        <a:lt2>
          <a:srgbClr val="B2B2B2"/>
        </a:lt2>
        <a:accent1>
          <a:srgbClr val="FFFFFF"/>
        </a:accent1>
        <a:accent2>
          <a:srgbClr val="FFFF66"/>
        </a:accent2>
        <a:accent3>
          <a:srgbClr val="FFE2CA"/>
        </a:accent3>
        <a:accent4>
          <a:srgbClr val="005600"/>
        </a:accent4>
        <a:accent5>
          <a:srgbClr val="FFFFFF"/>
        </a:accent5>
        <a:accent6>
          <a:srgbClr val="E7E75C"/>
        </a:accent6>
        <a:hlink>
          <a:srgbClr val="5B5B89"/>
        </a:hlink>
        <a:folHlink>
          <a:srgbClr val="33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CDESIGNA</Template>
  <TotalTime>1465</TotalTime>
  <Words>5906</Words>
  <Application>Microsoft Office PowerPoint</Application>
  <PresentationFormat>全屏显示(4:3)</PresentationFormat>
  <Paragraphs>498</Paragraphs>
  <Slides>106</Slides>
  <Notes>52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106</vt:i4>
      </vt:variant>
    </vt:vector>
  </HeadingPairs>
  <TitlesOfParts>
    <vt:vector size="115" baseType="lpstr">
      <vt:lpstr>华文行楷</vt:lpstr>
      <vt:lpstr>隶书</vt:lpstr>
      <vt:lpstr>微软雅黑</vt:lpstr>
      <vt:lpstr>Arial</vt:lpstr>
      <vt:lpstr>Times New Roman</vt:lpstr>
      <vt:lpstr>Wingdings</vt:lpstr>
      <vt:lpstr>万里长城</vt:lpstr>
      <vt:lpstr>Photo Editor 照片</vt:lpstr>
      <vt:lpstr>剪辑</vt:lpstr>
      <vt:lpstr>自然辩证法</vt:lpstr>
      <vt:lpstr>PowerPoint 演示文稿</vt:lpstr>
      <vt:lpstr>PowerPoint 演示文稿</vt:lpstr>
      <vt:lpstr>PowerPoint 演示文稿</vt:lpstr>
      <vt:lpstr>绪论</vt:lpstr>
      <vt:lpstr>第一节 自然辩证法的基本内容</vt:lpstr>
      <vt:lpstr>第二节 自然辩证法产生的历史渊源</vt:lpstr>
      <vt:lpstr>PowerPoint 演示文稿</vt:lpstr>
      <vt:lpstr>PowerPoint 演示文稿</vt:lpstr>
      <vt:lpstr>§2.1背景</vt:lpstr>
      <vt:lpstr>PowerPoint 演示文稿</vt:lpstr>
      <vt:lpstr>§ 2.2爱奥尼亚的自然科学</vt:lpstr>
      <vt:lpstr>一 泰勒斯（约BC624-546）：</vt:lpstr>
      <vt:lpstr>PowerPoint 演示文稿</vt:lpstr>
      <vt:lpstr>PowerPoint 演示文稿</vt:lpstr>
      <vt:lpstr>二 阿那克西曼德（约BC610-545）：</vt:lpstr>
      <vt:lpstr>三 阿那克西米尼（约BC584-528）</vt:lpstr>
      <vt:lpstr>§2.3 毕达哥拉斯学派与数学</vt:lpstr>
      <vt:lpstr>二 关于数学：</vt:lpstr>
      <vt:lpstr>毕达哥拉斯学派的思想含义：</vt:lpstr>
      <vt:lpstr>§2.4 关于永恒和变化的思考</vt:lpstr>
      <vt:lpstr>一 赫拉克利特与巴门尼德</vt:lpstr>
      <vt:lpstr>2 巴门尼德（BC540-470）</vt:lpstr>
      <vt:lpstr>二 折中主义体系</vt:lpstr>
      <vt:lpstr>1 恩培多克勒（BC495-435）</vt:lpstr>
      <vt:lpstr>2 德谟克利特（BC460-370）</vt:lpstr>
      <vt:lpstr>与现代原子论的异同</vt:lpstr>
      <vt:lpstr>§ 2.5  柏拉图和亚里士多德</vt:lpstr>
      <vt:lpstr>PowerPoint 演示文稿</vt:lpstr>
      <vt:lpstr>2 柏拉图的自然观：</vt:lpstr>
      <vt:lpstr>二 亚里士多德（BC384-322）</vt:lpstr>
      <vt:lpstr>二 亚里士多德的自然观</vt:lpstr>
      <vt:lpstr>古希腊的自然科学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中国古代的技术与科学</vt:lpstr>
      <vt:lpstr>古代中国的科学</vt:lpstr>
      <vt:lpstr>古代中国科学的四大体系</vt:lpstr>
      <vt:lpstr>古代中国科学的四大体系</vt:lpstr>
      <vt:lpstr>其他科学成就</vt:lpstr>
      <vt:lpstr>中国科学的性质——实用科学</vt:lpstr>
      <vt:lpstr>解读李约瑟问题</vt:lpstr>
      <vt:lpstr>在李约瑟之前</vt:lpstr>
      <vt:lpstr>国人的解读</vt:lpstr>
      <vt:lpstr>国外学者的观点</vt:lpstr>
      <vt:lpstr>李约瑟本人的理解</vt:lpstr>
      <vt:lpstr>其他一些观点</vt:lpstr>
      <vt:lpstr>关于“科学与社会”主题的进一步思考</vt:lpstr>
      <vt:lpstr>（三）近代机械自然观</vt:lpstr>
      <vt:lpstr>§3.1 近代科学的诞生  </vt:lpstr>
      <vt:lpstr>2）代表人物：达·芬奇（1452-1519）</vt:lpstr>
      <vt:lpstr>     1）达芬奇是从实用方面接近科学的</vt:lpstr>
      <vt:lpstr>2 地理大发现</vt:lpstr>
      <vt:lpstr>地理大发现的意义</vt:lpstr>
      <vt:lpstr> 二 哥白尼革命</vt:lpstr>
      <vt:lpstr>亚里士多德天文学：</vt:lpstr>
      <vt:lpstr>2 哥白尼（1473-1543）及其日心说的提出</vt:lpstr>
      <vt:lpstr>PowerPoint 演示文稿</vt:lpstr>
      <vt:lpstr>哥白尼的日心说：</vt:lpstr>
      <vt:lpstr>3哥白尼日心说的理论基础与遇到的困难：</vt:lpstr>
      <vt:lpstr>4 哥白尼革命的哲学意义：</vt:lpstr>
      <vt:lpstr>三 吉尔伯特（1540-1603）和开普勒（1571-1630）</vt:lpstr>
      <vt:lpstr>2开普勒</vt:lpstr>
      <vt:lpstr>开普勒在自然观上功绩：</vt:lpstr>
      <vt:lpstr>PowerPoint 演示文稿</vt:lpstr>
      <vt:lpstr>四伽利略（1564-1641）</vt:lpstr>
      <vt:lpstr>1伽利略的贡献：</vt:lpstr>
      <vt:lpstr>2伽利略的自然观：</vt:lpstr>
      <vt:lpstr>五 牛顿（1642-1727）对近代科学的贡献</vt:lpstr>
      <vt:lpstr>  牛顿的墓志铭：</vt:lpstr>
      <vt:lpstr>1牛顿的贡献：</vt:lpstr>
      <vt:lpstr>2牛顿工作的自然观含义：</vt:lpstr>
      <vt:lpstr>3 牛顿体系中存在的问题：</vt:lpstr>
      <vt:lpstr>§2.2 近代机械论自然观</vt:lpstr>
      <vt:lpstr>一 哲学背景：培根与笛卡尔</vt:lpstr>
      <vt:lpstr>2）笛卡尔（1596-1650）</vt:lpstr>
      <vt:lpstr>笛卡尔的心物二元论：</vt:lpstr>
      <vt:lpstr>二机械自然观与古希腊自然观的比较：</vt:lpstr>
      <vt:lpstr>二 机械自然观的要点：</vt:lpstr>
      <vt:lpstr>三 机械自然观的意义与局限</vt:lpstr>
      <vt:lpstr>（三） 辩证唯物主义自然观</vt:lpstr>
      <vt:lpstr>§3.1对机械论自然观的突破</vt:lpstr>
      <vt:lpstr>二 地质学方面</vt:lpstr>
      <vt:lpstr>三 物理学方面</vt:lpstr>
      <vt:lpstr> </vt:lpstr>
      <vt:lpstr>四 化学方面</vt:lpstr>
      <vt:lpstr>五 生物学方面</vt:lpstr>
      <vt:lpstr>§3.2自然辩证法的创立</vt:lpstr>
      <vt:lpstr>一 辩证唯物主义自然观的形成</vt:lpstr>
      <vt:lpstr>2 辩证唯物主义自然观的建立</vt:lpstr>
      <vt:lpstr>3 辩证唯物主义自然观的发展</vt:lpstr>
      <vt:lpstr>§3.3物理学革命</vt:lpstr>
      <vt:lpstr>a. 旧物质理论面对的难题：</vt:lpstr>
      <vt:lpstr>b .物理学新发现及其意义：</vt:lpstr>
      <vt:lpstr>PowerPoint 演示文稿</vt:lpstr>
      <vt:lpstr>二 物理学革命</vt:lpstr>
      <vt:lpstr>2 量子论和量子力学建立：</vt:lpstr>
      <vt:lpstr>PowerPoint 演示文稿</vt:lpstr>
      <vt:lpstr>PowerPoint 演示文稿</vt:lpstr>
      <vt:lpstr>科学进步与自然辩证法的发展</vt:lpstr>
      <vt:lpstr>为什么学哲学？为什么学自然辩证法？ 什么是正确的科学观、世界观？  反思的重要性：未经过反思的生活是没有意义的。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绪论</dc:title>
  <dc:creator>feetbull</dc:creator>
  <cp:lastModifiedBy>明翰 杜</cp:lastModifiedBy>
  <cp:revision>73</cp:revision>
  <cp:lastPrinted>2002-07-17T23:17:28Z</cp:lastPrinted>
  <dcterms:created xsi:type="dcterms:W3CDTF">2002-03-21T04:14:34Z</dcterms:created>
  <dcterms:modified xsi:type="dcterms:W3CDTF">2019-03-10T12:55:40Z</dcterms:modified>
</cp:coreProperties>
</file>